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05" r:id="rId4"/>
  </p:sldMasterIdLst>
  <p:notesMasterIdLst>
    <p:notesMasterId r:id="rId30"/>
  </p:notesMasterIdLst>
  <p:handoutMasterIdLst>
    <p:handoutMasterId r:id="rId31"/>
  </p:handoutMasterIdLst>
  <p:sldIdLst>
    <p:sldId id="370" r:id="rId5"/>
    <p:sldId id="257" r:id="rId6"/>
    <p:sldId id="381" r:id="rId7"/>
    <p:sldId id="382" r:id="rId8"/>
    <p:sldId id="313" r:id="rId9"/>
    <p:sldId id="384" r:id="rId10"/>
    <p:sldId id="472" r:id="rId11"/>
    <p:sldId id="386" r:id="rId12"/>
    <p:sldId id="428" r:id="rId13"/>
    <p:sldId id="332" r:id="rId14"/>
    <p:sldId id="422" r:id="rId15"/>
    <p:sldId id="401" r:id="rId16"/>
    <p:sldId id="372" r:id="rId17"/>
    <p:sldId id="402" r:id="rId18"/>
    <p:sldId id="293" r:id="rId19"/>
    <p:sldId id="350" r:id="rId20"/>
    <p:sldId id="460" r:id="rId21"/>
    <p:sldId id="565" r:id="rId22"/>
    <p:sldId id="572" r:id="rId23"/>
    <p:sldId id="573" r:id="rId24"/>
    <p:sldId id="432" r:id="rId25"/>
    <p:sldId id="433" r:id="rId26"/>
    <p:sldId id="463" r:id="rId27"/>
    <p:sldId id="452" r:id="rId28"/>
    <p:sldId id="451"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602" autoAdjust="0"/>
  </p:normalViewPr>
  <p:slideViewPr>
    <p:cSldViewPr snapToGrid="0" snapToObjects="1">
      <p:cViewPr varScale="1">
        <p:scale>
          <a:sx n="68" d="100"/>
          <a:sy n="68" d="100"/>
        </p:scale>
        <p:origin x="816"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EFACB5-AA59-5945-8209-B23183708991}" type="datetimeFigureOut">
              <a:rPr lang="en-US" smtClean="0"/>
              <a:t>1/17/2020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3523CC-7BD6-CE4A-908A-04B7601D3F40}" type="slidenum">
              <a:rPr lang="en-US" smtClean="0"/>
              <a:t>‹#›</a:t>
            </a:fld>
            <a:endParaRPr lang="en-US"/>
          </a:p>
        </p:txBody>
      </p:sp>
    </p:spTree>
    <p:extLst>
      <p:ext uri="{BB962C8B-B14F-4D97-AF65-F5344CB8AC3E}">
        <p14:creationId xmlns:p14="http://schemas.microsoft.com/office/powerpoint/2010/main" val="4133410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5A1D3B-8111-2B41-ADCA-81FAB691F50F}" type="datetimeFigureOut">
              <a:rPr lang="en-US" smtClean="0"/>
              <a:t>1/17/2020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574390-FF33-F44A-B81C-D614136D6BEB}" type="slidenum">
              <a:rPr lang="en-US" smtClean="0"/>
              <a:t>‹#›</a:t>
            </a:fld>
            <a:endParaRPr lang="en-US"/>
          </a:p>
        </p:txBody>
      </p:sp>
    </p:spTree>
    <p:extLst>
      <p:ext uri="{BB962C8B-B14F-4D97-AF65-F5344CB8AC3E}">
        <p14:creationId xmlns:p14="http://schemas.microsoft.com/office/powerpoint/2010/main" val="1964026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a:t>
            </a:r>
            <a:r>
              <a:rPr lang="en-US" baseline="0" dirty="0"/>
              <a:t> Ask: “</a:t>
            </a:r>
            <a:r>
              <a:rPr lang="en-US" dirty="0"/>
              <a:t>What</a:t>
            </a:r>
            <a:r>
              <a:rPr lang="en-US" baseline="0" dirty="0"/>
              <a:t> do you think of when you hear the words “Human Trafficking?” Do you think of the movie “Taken?” Do you think of someone tied up or locked in a basement? While this can certainly happen with Human Trafficking, if we only think that way, we will miss identifying most of the victims. Most of the victims aren’t in Physical chains (like the top picture on this slide)….but in Mental Chains (like the bottom picture). Chains of fear due to threats and acting on those threats. Chains of lies that they deserve what is happening to them, that nobody will believe them, that there is no where for them to go or that they will get arrested or deported. Chains of Stockholm Syndrome as the victim may feel he/she is in love with their captor. </a:t>
            </a:r>
          </a:p>
          <a:p>
            <a:r>
              <a:rPr lang="en-US" baseline="0" dirty="0"/>
              <a:t>*Sometimes when we talk about this issue, it can bring up feelings or memories that people didn’t know they had – or upset people. If this happens to you, please feel free to step out. Tell a teacher or another trusted adult what you are feeling. It is important to process these feeling and not just “wish they would </a:t>
            </a:r>
            <a:r>
              <a:rPr lang="en-US" baseline="0"/>
              <a:t>go away.” </a:t>
            </a:r>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a:t>
            </a:fld>
            <a:endParaRPr lang="en-US"/>
          </a:p>
        </p:txBody>
      </p:sp>
    </p:spTree>
    <p:extLst>
      <p:ext uri="{BB962C8B-B14F-4D97-AF65-F5344CB8AC3E}">
        <p14:creationId xmlns:p14="http://schemas.microsoft.com/office/powerpoint/2010/main" val="107513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Force: make someone do something</a:t>
            </a:r>
            <a:r>
              <a:rPr lang="en-US" baseline="0" dirty="0"/>
              <a:t> against their will, usually by physical force</a:t>
            </a:r>
          </a:p>
          <a:p>
            <a:r>
              <a:rPr lang="en-US" baseline="0" dirty="0"/>
              <a:t>Fraud: trick someone into doing something, deception, lying</a:t>
            </a:r>
          </a:p>
          <a:p>
            <a:r>
              <a:rPr lang="en-US" baseline="0" dirty="0"/>
              <a:t>Coercion: persuading someone into doing something – such as threatening them or someone they love with violence</a:t>
            </a:r>
          </a:p>
        </p:txBody>
      </p:sp>
      <p:sp>
        <p:nvSpPr>
          <p:cNvPr id="4" name="Slide Number Placeholder 3"/>
          <p:cNvSpPr>
            <a:spLocks noGrp="1"/>
          </p:cNvSpPr>
          <p:nvPr>
            <p:ph type="sldNum" sz="quarter" idx="10"/>
          </p:nvPr>
        </p:nvSpPr>
        <p:spPr/>
        <p:txBody>
          <a:bodyPr/>
          <a:lstStyle/>
          <a:p>
            <a:fld id="{74574390-FF33-F44A-B81C-D614136D6BEB}" type="slidenum">
              <a:rPr lang="en-US" smtClean="0"/>
              <a:t>2</a:t>
            </a:fld>
            <a:endParaRPr lang="en-US"/>
          </a:p>
        </p:txBody>
      </p:sp>
    </p:spTree>
    <p:extLst>
      <p:ext uri="{BB962C8B-B14F-4D97-AF65-F5344CB8AC3E}">
        <p14:creationId xmlns:p14="http://schemas.microsoft.com/office/powerpoint/2010/main" val="3929174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service in the sex industry,</a:t>
            </a:r>
            <a:r>
              <a:rPr lang="en-US" baseline="0" dirty="0"/>
              <a:t> does not always have to mean intercourse. It can also involve stripping, acting in a porn film, and other sexual acts. For a commercial sex act, there doesn’t have to be an exchange of money – it can be anything of value (food, clothing, shelter, drugs).</a:t>
            </a:r>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3</a:t>
            </a:fld>
            <a:endParaRPr lang="en-US"/>
          </a:p>
        </p:txBody>
      </p:sp>
    </p:spTree>
    <p:extLst>
      <p:ext uri="{BB962C8B-B14F-4D97-AF65-F5344CB8AC3E}">
        <p14:creationId xmlns:p14="http://schemas.microsoft.com/office/powerpoint/2010/main" val="2467015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***IF a MINOR is in the commercial sex industry, it is AUTOMATICALLY human trafficking - they don’t need to prove force, fraud or coercion</a:t>
            </a:r>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4</a:t>
            </a:fld>
            <a:endParaRPr lang="en-US"/>
          </a:p>
        </p:txBody>
      </p:sp>
    </p:spTree>
    <p:extLst>
      <p:ext uri="{BB962C8B-B14F-4D97-AF65-F5344CB8AC3E}">
        <p14:creationId xmlns:p14="http://schemas.microsoft.com/office/powerpoint/2010/main" val="2538253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Statistics are hard</a:t>
            </a:r>
            <a:r>
              <a:rPr lang="en-US" baseline="0" dirty="0"/>
              <a:t> – you can find a lot of different numbers about HT online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Iowa Attorney General’s Office tells us that the average age of victims in Iowa is more like 16-18 years old. The youngest victim Teresa has seen in the US is 18 months. When she traveled to India, she saw many children, as young as 3 and 4 years old being sold for sex. </a:t>
            </a:r>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5</a:t>
            </a:fld>
            <a:endParaRPr lang="en-US"/>
          </a:p>
        </p:txBody>
      </p:sp>
    </p:spTree>
    <p:extLst>
      <p:ext uri="{BB962C8B-B14F-4D97-AF65-F5344CB8AC3E}">
        <p14:creationId xmlns:p14="http://schemas.microsoft.com/office/powerpoint/2010/main" val="236970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Just</a:t>
            </a:r>
            <a:r>
              <a:rPr lang="en-US" baseline="0" dirty="0"/>
              <a:t> 5 years ago, HT was the third most lucrative crime in the world. Arms and weapons trafficking was #2. What is the #1 criminal enterprise right now? Drug trafficking. Drug and Human Trafficking often go together. Human Trafficking is slated to become the #1 crime in the world in just 5 years. </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a:t>Drugs</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a:t>HT</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a:t>Weapons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Drugs and HT will match by 2020 – easier to </a:t>
            </a:r>
            <a:r>
              <a:rPr lang="en-US" baseline="0" dirty="0" err="1"/>
              <a:t>traffick</a:t>
            </a:r>
            <a:r>
              <a:rPr lang="en-US" baseline="0" dirty="0"/>
              <a:t> and get away humans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6</a:t>
            </a:fld>
            <a:endParaRPr lang="en-US"/>
          </a:p>
        </p:txBody>
      </p:sp>
    </p:spTree>
    <p:extLst>
      <p:ext uri="{BB962C8B-B14F-4D97-AF65-F5344CB8AC3E}">
        <p14:creationId xmlns:p14="http://schemas.microsoft.com/office/powerpoint/2010/main" val="1036747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600" dirty="0"/>
              <a:t>Mercy Emergency number</a:t>
            </a:r>
            <a:r>
              <a:rPr lang="en-US" sz="2600" baseline="0" dirty="0"/>
              <a:t> - </a:t>
            </a:r>
            <a:r>
              <a:rPr lang="en-US" sz="2600" dirty="0"/>
              <a:t>Mercy Staff referrals</a:t>
            </a:r>
          </a:p>
          <a:p>
            <a:r>
              <a:rPr lang="en-US" sz="2600" dirty="0"/>
              <a:t>Survivor Support Group,</a:t>
            </a:r>
            <a:r>
              <a:rPr lang="en-US" sz="2600" baseline="0" dirty="0"/>
              <a:t> </a:t>
            </a:r>
            <a:r>
              <a:rPr lang="en-US" sz="2600" dirty="0"/>
              <a:t>Foundation 2/ Linn Co Juvenile Detention Center,</a:t>
            </a:r>
            <a:r>
              <a:rPr lang="en-US" sz="2600" baseline="0" dirty="0"/>
              <a:t> </a:t>
            </a:r>
            <a:r>
              <a:rPr lang="en-US" sz="2600" dirty="0"/>
              <a:t>Local Hospitals’ ED and Child Behavioral Health,</a:t>
            </a:r>
            <a:r>
              <a:rPr lang="en-US" sz="2600" baseline="0" dirty="0"/>
              <a:t> </a:t>
            </a:r>
            <a:r>
              <a:rPr lang="en-US" sz="2600" dirty="0"/>
              <a:t>CR and Marion public libraries</a:t>
            </a:r>
          </a:p>
          <a:p>
            <a:r>
              <a:rPr lang="en-US" sz="2600" dirty="0"/>
              <a:t>Local Police Departments,</a:t>
            </a:r>
            <a:r>
              <a:rPr lang="en-US" sz="2600" baseline="0" dirty="0"/>
              <a:t> </a:t>
            </a:r>
            <a:r>
              <a:rPr lang="en-US" sz="2600" dirty="0"/>
              <a:t>Various Schools (including an elementary school),</a:t>
            </a:r>
            <a:r>
              <a:rPr lang="en-US" sz="2600" baseline="0" dirty="0"/>
              <a:t> </a:t>
            </a:r>
            <a:r>
              <a:rPr lang="en-US" sz="2600" dirty="0"/>
              <a:t>Various Church Youth Groups</a:t>
            </a:r>
          </a:p>
          <a:p>
            <a:r>
              <a:rPr lang="en-US" dirty="0"/>
              <a:t>10% - self-referral, 15% law enforcement, 2 calls from NY on runaways to Iowa, 75% likely trafficked, 25% mostly in the grooming process</a:t>
            </a:r>
          </a:p>
        </p:txBody>
      </p:sp>
      <p:sp>
        <p:nvSpPr>
          <p:cNvPr id="4" name="Slide Number Placeholder 3"/>
          <p:cNvSpPr>
            <a:spLocks noGrp="1"/>
          </p:cNvSpPr>
          <p:nvPr>
            <p:ph type="sldNum" sz="quarter" idx="10"/>
          </p:nvPr>
        </p:nvSpPr>
        <p:spPr/>
        <p:txBody>
          <a:bodyPr/>
          <a:lstStyle/>
          <a:p>
            <a:fld id="{74574390-FF33-F44A-B81C-D614136D6BEB}" type="slidenum">
              <a:rPr lang="en-US" smtClean="0"/>
              <a:t>7</a:t>
            </a:fld>
            <a:endParaRPr lang="en-US"/>
          </a:p>
        </p:txBody>
      </p:sp>
    </p:spTree>
    <p:extLst>
      <p:ext uri="{BB962C8B-B14F-4D97-AF65-F5344CB8AC3E}">
        <p14:creationId xmlns:p14="http://schemas.microsoft.com/office/powerpoint/2010/main" val="58970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#1 cause of death in HT is homicide, #2 suicide and #3 substance abuse issues</a:t>
            </a:r>
          </a:p>
          <a:p>
            <a:endParaRPr lang="en-US" baseline="0" dirty="0"/>
          </a:p>
          <a:p>
            <a:r>
              <a:rPr lang="en-US" baseline="0" dirty="0"/>
              <a:t>54% buyers – married men with children (it’s a power struggle)</a:t>
            </a:r>
          </a:p>
          <a:p>
            <a:r>
              <a:rPr lang="en-US" baseline="0" dirty="0"/>
              <a:t>Traffickers may accept as little as $200 extra to be able to kill a person during sex</a:t>
            </a:r>
          </a:p>
          <a:p>
            <a:r>
              <a:rPr lang="en-US" baseline="0" dirty="0"/>
              <a:t>Traffickers may accept $400 night or they are beaten</a:t>
            </a:r>
          </a:p>
          <a:p>
            <a:endParaRPr lang="en-US" baseline="0" dirty="0"/>
          </a:p>
        </p:txBody>
      </p:sp>
      <p:sp>
        <p:nvSpPr>
          <p:cNvPr id="4" name="Slide Number Placeholder 3"/>
          <p:cNvSpPr>
            <a:spLocks noGrp="1"/>
          </p:cNvSpPr>
          <p:nvPr>
            <p:ph type="sldNum" sz="quarter" idx="10"/>
          </p:nvPr>
        </p:nvSpPr>
        <p:spPr/>
        <p:txBody>
          <a:bodyPr/>
          <a:lstStyle/>
          <a:p>
            <a:fld id="{74574390-FF33-F44A-B81C-D614136D6BEB}" type="slidenum">
              <a:rPr lang="en-US" smtClean="0"/>
              <a:t>8</a:t>
            </a:fld>
            <a:endParaRPr lang="en-US"/>
          </a:p>
        </p:txBody>
      </p:sp>
    </p:spTree>
    <p:extLst>
      <p:ext uri="{BB962C8B-B14F-4D97-AF65-F5344CB8AC3E}">
        <p14:creationId xmlns:p14="http://schemas.microsoft.com/office/powerpoint/2010/main" val="4164891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These are mug shots of traffickers that have been arrested in Iowa and Nebraska. You can there</a:t>
            </a:r>
            <a:r>
              <a:rPr lang="en-US" b="0" baseline="0" dirty="0"/>
              <a:t> is a wide</a:t>
            </a:r>
            <a:r>
              <a:rPr lang="en-US" b="0" dirty="0"/>
              <a:t> range in age, socio-economic</a:t>
            </a:r>
            <a:r>
              <a:rPr lang="en-US" b="0" baseline="0" dirty="0"/>
              <a:t> status</a:t>
            </a:r>
            <a:r>
              <a:rPr lang="en-US" b="0" dirty="0"/>
              <a:t> and race. Ages are from 18-60 </a:t>
            </a:r>
            <a:r>
              <a:rPr lang="en-US" b="0" dirty="0" err="1"/>
              <a:t>y.o</a:t>
            </a:r>
            <a:r>
              <a:rPr lang="en-US" b="0" dirty="0"/>
              <a:t>. Some of these people</a:t>
            </a:r>
            <a:r>
              <a:rPr lang="en-US" b="0" baseline="0" dirty="0"/>
              <a:t> look like you could trust them! </a:t>
            </a:r>
          </a:p>
          <a:p>
            <a:endParaRPr lang="en-US" b="1" dirty="0"/>
          </a:p>
        </p:txBody>
      </p:sp>
      <p:sp>
        <p:nvSpPr>
          <p:cNvPr id="4" name="Slide Number Placeholder 3"/>
          <p:cNvSpPr>
            <a:spLocks noGrp="1"/>
          </p:cNvSpPr>
          <p:nvPr>
            <p:ph type="sldNum" sz="quarter" idx="10"/>
          </p:nvPr>
        </p:nvSpPr>
        <p:spPr/>
        <p:txBody>
          <a:bodyPr/>
          <a:lstStyle/>
          <a:p>
            <a:fld id="{BDC8935D-28D9-47EE-81E3-43247E5E65F6}" type="slidenum">
              <a:rPr lang="en-US" smtClean="0"/>
              <a:pPr/>
              <a:t>10</a:t>
            </a:fld>
            <a:endParaRPr lang="en-US"/>
          </a:p>
        </p:txBody>
      </p:sp>
    </p:spTree>
    <p:extLst>
      <p:ext uri="{BB962C8B-B14F-4D97-AF65-F5344CB8AC3E}">
        <p14:creationId xmlns:p14="http://schemas.microsoft.com/office/powerpoint/2010/main" val="495826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*Traffickers target people with some sort of vulnerability – a  “need”. Examples of this would be emotional neediness, low self-esteem,</a:t>
            </a:r>
            <a:r>
              <a:rPr lang="en-US" baseline="0" dirty="0"/>
              <a:t> economic need, etc. </a:t>
            </a:r>
          </a:p>
          <a:p>
            <a:r>
              <a:rPr lang="en-US" baseline="0" dirty="0"/>
              <a:t>*They then gain the victim’s trust and get information out of them. Of note, this is often extremely easy. So few people have the gift of listening anymore, victims crave someone who will listen to them. </a:t>
            </a:r>
          </a:p>
          <a:p>
            <a:r>
              <a:rPr lang="en-US" baseline="0" dirty="0"/>
              <a:t>*Once they have information, they fill the needs the victim has identified (affection, encouragement, material things, drugs/alcohol, </a:t>
            </a:r>
            <a:r>
              <a:rPr lang="en-US" baseline="0" dirty="0" err="1"/>
              <a:t>etc</a:t>
            </a:r>
            <a:r>
              <a:rPr lang="en-US" baseline="0" dirty="0"/>
              <a:t>). Anything to cause the victim to be dependent on them. </a:t>
            </a:r>
          </a:p>
          <a:p>
            <a:r>
              <a:rPr lang="en-US" baseline="0" dirty="0"/>
              <a:t>*The trafficker will play a greater and greater role in the victim’s life and create distance from their former friends and family. Isolation is key when the abuse begins.</a:t>
            </a:r>
          </a:p>
          <a:p>
            <a:r>
              <a:rPr lang="en-US" baseline="0" dirty="0"/>
              <a:t>*Because it will. This is how the trafficker gets them to do what they want….and maintains control over them. </a:t>
            </a:r>
          </a:p>
          <a:p>
            <a:pPr marL="171450" indent="-171450">
              <a:buFontTx/>
              <a:buChar char="•"/>
            </a:pPr>
            <a:r>
              <a:rPr lang="en-US" dirty="0"/>
              <a:t>Traffickers can be VERY charming and VERY patient. One survivor I know, had a trafficker pretend</a:t>
            </a:r>
            <a:r>
              <a:rPr lang="en-US" baseline="0" dirty="0"/>
              <a:t> to be her boyfriend for 6 MONTHS, gained her trust then trafficked her. The thing that confused the girl, and caused her to give him her trust…was the trafficker never tried to sleep with her. </a:t>
            </a:r>
          </a:p>
          <a:p>
            <a:r>
              <a:rPr lang="en-US" baseline="0" dirty="0"/>
              <a:t>If you hear the words “Family,” “Daddy,” “Wife,” “</a:t>
            </a:r>
            <a:r>
              <a:rPr lang="en-US" baseline="0" dirty="0" err="1"/>
              <a:t>Wifey</a:t>
            </a:r>
            <a:r>
              <a:rPr lang="en-US" baseline="0" dirty="0"/>
              <a:t>” this should make you worry this might be a pimping or trafficking situation. Pimps and traffickers use these words to describe the people in the group that are involved in the trafficking. They suck in kids that crave family with these kind of descriptions of their group. </a:t>
            </a:r>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11</a:t>
            </a:fld>
            <a:endParaRPr lang="en-US"/>
          </a:p>
        </p:txBody>
      </p:sp>
    </p:spTree>
    <p:extLst>
      <p:ext uri="{BB962C8B-B14F-4D97-AF65-F5344CB8AC3E}">
        <p14:creationId xmlns:p14="http://schemas.microsoft.com/office/powerpoint/2010/main" val="935339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Chains Interrupted has worked with a survivor in every category in this table (in our area). There are students who have been recruited in our local school systems, either by kids in school themselves or adults who wait outside the school. Traffickers have paid kids to tell them which students in school would be easy targets. </a:t>
            </a:r>
          </a:p>
          <a:p>
            <a:r>
              <a:rPr lang="en-US" baseline="0" dirty="0"/>
              <a:t>*Studies show that 64-88% of survivors say they were in the child welfare system when they were trafficked. Some of them were sold by their foster families. Some were recruited out of a shelter. </a:t>
            </a:r>
          </a:p>
          <a:p>
            <a:r>
              <a:rPr lang="en-US" baseline="0" dirty="0"/>
              <a:t>*Librarians at all our public library have reported trafficking activity attempting to go down at these public places.</a:t>
            </a:r>
          </a:p>
          <a:p>
            <a:r>
              <a:rPr lang="en-US" baseline="0" dirty="0"/>
              <a:t>*Many survivors of HT state they were recruited at a mall. In the video, Erika was recruited at the food court. Others have reported that the trafficker watched what they shopped for and offered to buy it for them if they couldn’t afford it – thus gaining their trust and making them indebted to them. </a:t>
            </a:r>
          </a:p>
          <a:p>
            <a:r>
              <a:rPr lang="en-US" baseline="0" dirty="0"/>
              <a:t>*Be very careful when going to parties or bars. Like what happened to Lena and Sarah, someone can easily slip something into your drink, making you unable to fight (or even be aware of) what is happening to you.</a:t>
            </a:r>
          </a:p>
          <a:p>
            <a:r>
              <a:rPr lang="en-US" baseline="0" dirty="0"/>
              <a:t>*People don’t realize that working in a strip club is a slippery slope to “taking dates” (prostitution). The lure of fast money quickly gets out of control. But who gets that money? Dancers and strippers often have to pay “rent money” to work at the establishment and for drinks the customers buy at a loss to the owner</a:t>
            </a:r>
          </a:p>
          <a:p>
            <a:r>
              <a:rPr lang="en-US" baseline="0" dirty="0"/>
              <a:t>*Traffickers troll places that kids would go that ran away (bus stops, the street, grocery stores, </a:t>
            </a:r>
            <a:r>
              <a:rPr lang="en-US" baseline="0" dirty="0" err="1"/>
              <a:t>etc</a:t>
            </a:r>
            <a:r>
              <a:rPr lang="en-US" baseline="0" dirty="0"/>
              <a:t>). They target them and offer the scared (and often desperate) kid a job – a place to stay – food – love - whatever it is that runaway needs</a:t>
            </a:r>
          </a:p>
        </p:txBody>
      </p:sp>
      <p:sp>
        <p:nvSpPr>
          <p:cNvPr id="4" name="Slide Number Placeholder 3"/>
          <p:cNvSpPr>
            <a:spLocks noGrp="1"/>
          </p:cNvSpPr>
          <p:nvPr>
            <p:ph type="sldNum" sz="quarter" idx="10"/>
          </p:nvPr>
        </p:nvSpPr>
        <p:spPr/>
        <p:txBody>
          <a:bodyPr/>
          <a:lstStyle/>
          <a:p>
            <a:fld id="{74574390-FF33-F44A-B81C-D614136D6BEB}" type="slidenum">
              <a:rPr lang="en-US" smtClean="0"/>
              <a:t>12</a:t>
            </a:fld>
            <a:endParaRPr lang="en-US"/>
          </a:p>
        </p:txBody>
      </p:sp>
    </p:spTree>
    <p:extLst>
      <p:ext uri="{BB962C8B-B14F-4D97-AF65-F5344CB8AC3E}">
        <p14:creationId xmlns:p14="http://schemas.microsoft.com/office/powerpoint/2010/main" val="110962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 of those</a:t>
            </a:r>
            <a:r>
              <a:rPr lang="en-US" baseline="0" dirty="0"/>
              <a:t> approached</a:t>
            </a:r>
            <a:r>
              <a:rPr lang="en-US" dirty="0"/>
              <a:t> will be trafficked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The Iowa Attorney General’s Office</a:t>
            </a:r>
            <a:r>
              <a:rPr lang="en-US" baseline="0" dirty="0"/>
              <a:t> (2015) says in Iowa, the time teens are lured into prostitution is more like 36 hours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After 3 months away from home, 90% of children will turn to sex to survive (National Incidence Studies of Missing, Runaway and Throwaway Children, 2008)</a:t>
            </a:r>
          </a:p>
          <a:p>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13</a:t>
            </a:fld>
            <a:endParaRPr lang="en-US"/>
          </a:p>
        </p:txBody>
      </p:sp>
    </p:spTree>
    <p:extLst>
      <p:ext uri="{BB962C8B-B14F-4D97-AF65-F5344CB8AC3E}">
        <p14:creationId xmlns:p14="http://schemas.microsoft.com/office/powerpoint/2010/main" val="3291269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internet is the #1 place where people are groomed into trafficking right now! The FBI estimates there are 250,000 child predators online at </a:t>
            </a:r>
            <a:r>
              <a:rPr lang="en-US" baseline="0" dirty="0" err="1"/>
              <a:t>Any.Given.Moment</a:t>
            </a:r>
            <a:r>
              <a:rPr lang="en-US" baseline="0" dirty="0"/>
              <a:t>. People can be anyone they want to be online. They can pretend to be your friend – or your boyfriend/girlfriend. Remember, they break down all your good relationships, making sure they are “the only one who gets you” “the only one who cares about you” “the only one who can or will provide for you.” They reveal their true intentions only after you have left home (isolation). This all can happen on social media sites, dating websites, porn sites, etc. </a:t>
            </a:r>
          </a:p>
          <a:p>
            <a:r>
              <a:rPr lang="en-US" dirty="0"/>
              <a:t>Maybe you already have an online friend. Be very careful if the following is true! </a:t>
            </a:r>
          </a:p>
          <a:p>
            <a:r>
              <a:rPr lang="en-US" dirty="0"/>
              <a:t>This is The way traffickers</a:t>
            </a:r>
            <a:r>
              <a:rPr lang="en-US" baseline="0" dirty="0"/>
              <a:t> can recruit kiddos online</a:t>
            </a:r>
          </a:p>
          <a:p>
            <a:r>
              <a:rPr lang="en-US" baseline="0" dirty="0"/>
              <a:t>*One girl Teresa is aware of, met a woman online (Facebook) who continually told the girl her mother was a terrible mother. She systematically broke down the relationship the girl had with her mother in any way she could. One day, the girl posted “I hate my mom” and within 45 MINUTES, the woman had contacted the girl, told her that her mother was horrible, and that the girl could come live with her…she would never treat her that way. The girl went with the woman (keep in mind, she only had an online relationship with her up until this point) and the woman trafficked her.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 Dark Web – deeper underground, anonymous</a:t>
            </a:r>
          </a:p>
          <a:p>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14</a:t>
            </a:fld>
            <a:endParaRPr lang="en-US"/>
          </a:p>
        </p:txBody>
      </p:sp>
    </p:spTree>
    <p:extLst>
      <p:ext uri="{BB962C8B-B14F-4D97-AF65-F5344CB8AC3E}">
        <p14:creationId xmlns:p14="http://schemas.microsoft.com/office/powerpoint/2010/main" val="110962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a:t>
            </a:r>
            <a:r>
              <a:rPr lang="en-US" baseline="0" dirty="0"/>
              <a:t> can be anyone they want to be online. How long do you have to know a person online before you can trust them and meet up? You should NEVER go without a trusted adult!</a:t>
            </a:r>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15</a:t>
            </a:fld>
            <a:endParaRPr lang="en-US"/>
          </a:p>
        </p:txBody>
      </p:sp>
    </p:spTree>
    <p:extLst>
      <p:ext uri="{BB962C8B-B14F-4D97-AF65-F5344CB8AC3E}">
        <p14:creationId xmlns:p14="http://schemas.microsoft.com/office/powerpoint/2010/main" val="3093142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they target”</a:t>
            </a:r>
          </a:p>
        </p:txBody>
      </p:sp>
      <p:sp>
        <p:nvSpPr>
          <p:cNvPr id="4" name="Slide Number Placeholder 3"/>
          <p:cNvSpPr>
            <a:spLocks noGrp="1"/>
          </p:cNvSpPr>
          <p:nvPr>
            <p:ph type="sldNum" sz="quarter" idx="10"/>
          </p:nvPr>
        </p:nvSpPr>
        <p:spPr/>
        <p:txBody>
          <a:bodyPr/>
          <a:lstStyle/>
          <a:p>
            <a:fld id="{74574390-FF33-F44A-B81C-D614136D6BEB}" type="slidenum">
              <a:rPr lang="en-US" smtClean="0"/>
              <a:t>16</a:t>
            </a:fld>
            <a:endParaRPr lang="en-US"/>
          </a:p>
        </p:txBody>
      </p:sp>
    </p:spTree>
    <p:extLst>
      <p:ext uri="{BB962C8B-B14F-4D97-AF65-F5344CB8AC3E}">
        <p14:creationId xmlns:p14="http://schemas.microsoft.com/office/powerpoint/2010/main" val="1832005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TRUE! How? Viewing pornography causes a chemical release in the brain –</a:t>
            </a:r>
            <a:r>
              <a:rPr lang="en-US" baseline="0" dirty="0"/>
              <a:t> Dopamine. It is the same chemical released when someone does cocaine or heroin. It makes us feel good. This is why people get addicted to pornography, same as drugs. The trouble with porn is similar to drugs – you need more and more to get that same feeling. In the case of porn, someone starts with viewing ‘typical’ porn online, but the more they view it, the more they have the need to act it out and the more deviant the acts become. The addiction causes them to need harder and harder core porn, and younger and younger partners. There is a direct line between pornography and human trafficking because eventually, they need to act out deviant sex acts they see in pornography with someone who doesn’t have a choice. </a:t>
            </a:r>
            <a:endParaRPr lang="en-US" dirty="0"/>
          </a:p>
          <a:p>
            <a:r>
              <a:rPr lang="en-US" dirty="0"/>
              <a:t>Also,</a:t>
            </a:r>
            <a:r>
              <a:rPr lang="en-US" baseline="0" dirty="0"/>
              <a:t> porn is FULL of </a:t>
            </a:r>
            <a:r>
              <a:rPr lang="en-US" dirty="0"/>
              <a:t>Violence against women- it</a:t>
            </a:r>
            <a:r>
              <a:rPr lang="en-US" baseline="0" dirty="0"/>
              <a:t> is the norm – many victims tell us that buyers showed them porn to tell them what they wanted</a:t>
            </a:r>
          </a:p>
          <a:p>
            <a:r>
              <a:rPr lang="en-US" baseline="0" dirty="0"/>
              <a:t>Viewing porn causes people to view women as objects – causes difficulty in having a normal sexual relationship</a:t>
            </a:r>
            <a:endParaRPr lang="en-US" dirty="0"/>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17</a:t>
            </a:fld>
            <a:endParaRPr lang="en-US"/>
          </a:p>
        </p:txBody>
      </p:sp>
    </p:spTree>
    <p:extLst>
      <p:ext uri="{BB962C8B-B14F-4D97-AF65-F5344CB8AC3E}">
        <p14:creationId xmlns:p14="http://schemas.microsoft.com/office/powerpoint/2010/main" val="1438152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22</a:t>
            </a:fld>
            <a:endParaRPr lang="en-US"/>
          </a:p>
        </p:txBody>
      </p:sp>
    </p:spTree>
    <p:extLst>
      <p:ext uri="{BB962C8B-B14F-4D97-AF65-F5344CB8AC3E}">
        <p14:creationId xmlns:p14="http://schemas.microsoft.com/office/powerpoint/2010/main" val="9394452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Stranger:</a:t>
            </a:r>
            <a:br>
              <a:rPr lang="en-US" dirty="0"/>
            </a:br>
            <a:r>
              <a:rPr lang="en-US" dirty="0"/>
              <a:t>Physical abuse – especially bruises</a:t>
            </a:r>
            <a:r>
              <a:rPr lang="en-US" baseline="0" dirty="0"/>
              <a:t> in various stages of healing</a:t>
            </a:r>
          </a:p>
          <a:p>
            <a:r>
              <a:rPr lang="en-US" baseline="0" dirty="0"/>
              <a:t>Not allowed to speak for themselves</a:t>
            </a:r>
          </a:p>
          <a:p>
            <a:r>
              <a:rPr lang="en-US" baseline="0" dirty="0"/>
              <a:t>Disoriented – they may not know where they are…where they’ve been…what day it is…</a:t>
            </a:r>
          </a:p>
          <a:p>
            <a:endParaRPr lang="en-US" baseline="0" dirty="0"/>
          </a:p>
          <a:p>
            <a:r>
              <a:rPr lang="en-US" baseline="0" dirty="0"/>
              <a:t>Friend:</a:t>
            </a:r>
          </a:p>
          <a:p>
            <a:r>
              <a:rPr lang="en-US" baseline="0" dirty="0"/>
              <a:t>Suddenly have expensive items like designer jeans, nails done, flashy jewelry – can be part of the grooming process (lure them in by taking care of them well)</a:t>
            </a:r>
          </a:p>
          <a:p>
            <a:r>
              <a:rPr lang="en-US" baseline="0" dirty="0"/>
              <a:t>Unexplained absences: You saw an example of someone “Trafficked and Living at Home” on the video. Schools should pay special attention to those students late or absent on Mondays (Monday morning is a high time for use of trafficking victims) or at days at the end of the month (Parents sell to pay rent)</a:t>
            </a:r>
          </a:p>
          <a:p>
            <a:endParaRPr lang="en-US" dirty="0"/>
          </a:p>
        </p:txBody>
      </p:sp>
      <p:sp>
        <p:nvSpPr>
          <p:cNvPr id="4" name="Slide Number Placeholder 3"/>
          <p:cNvSpPr>
            <a:spLocks noGrp="1"/>
          </p:cNvSpPr>
          <p:nvPr>
            <p:ph type="sldNum" sz="quarter" idx="10"/>
          </p:nvPr>
        </p:nvSpPr>
        <p:spPr/>
        <p:txBody>
          <a:bodyPr/>
          <a:lstStyle/>
          <a:p>
            <a:fld id="{74574390-FF33-F44A-B81C-D614136D6BEB}" type="slidenum">
              <a:rPr lang="en-US" smtClean="0"/>
              <a:t>23</a:t>
            </a:fld>
            <a:endParaRPr lang="en-US"/>
          </a:p>
        </p:txBody>
      </p:sp>
    </p:spTree>
    <p:extLst>
      <p:ext uri="{BB962C8B-B14F-4D97-AF65-F5344CB8AC3E}">
        <p14:creationId xmlns:p14="http://schemas.microsoft.com/office/powerpoint/2010/main" val="1240208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EF0D6487-A1E5-824B-924C-57D3A699624B}"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237106-F2ED-405E-BC33-CC3CF426205F}"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EF0D6487-A1E5-824B-924C-57D3A699624B}"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F9D3C-6561-0749-9D22-7C21FC601435}"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0D6487-A1E5-824B-924C-57D3A699624B}"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EF0D6487-A1E5-824B-924C-57D3A699624B}"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74638"/>
            <a:ext cx="79248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F0D6487-A1E5-824B-924C-57D3A699624B}" type="datetimeFigureOut">
              <a:rPr lang="en-US" smtClean="0"/>
              <a:t>1/17/2020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0D6487-A1E5-824B-924C-57D3A699624B}" type="datetimeFigureOut">
              <a:rPr lang="en-US" smtClean="0"/>
              <a:t>1/17/2020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D6487-A1E5-824B-924C-57D3A699624B}" type="datetimeFigureOut">
              <a:rPr lang="en-US" smtClean="0"/>
              <a:t>1/17/2020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D6487-A1E5-824B-924C-57D3A699624B}"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D6487-A1E5-824B-924C-57D3A699624B}" type="datetimeFigureOut">
              <a:rPr lang="en-US" smtClean="0"/>
              <a:t>1/17/2020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D6487-A1E5-824B-924C-57D3A699624B}"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D6487-A1E5-824B-924C-57D3A699624B}" type="datetimeFigureOut">
              <a:rPr lang="en-US" smtClean="0"/>
              <a:t>1/17/2020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F9D3C-6561-0749-9D22-7C21FC60143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EF0D6487-A1E5-824B-924C-57D3A699624B}" type="datetimeFigureOut">
              <a:rPr lang="en-US" smtClean="0"/>
              <a:t>1/17/2020</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829F9D3C-6561-0749-9D22-7C21FC601435}"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18" Type="http://schemas.openxmlformats.org/officeDocument/2006/relationships/image" Target="../media/image27.jpg"/><Relationship Id="rId3" Type="http://schemas.openxmlformats.org/officeDocument/2006/relationships/image" Target="../media/image12.png"/><Relationship Id="rId7" Type="http://schemas.openxmlformats.org/officeDocument/2006/relationships/image" Target="../media/image16.jpg"/><Relationship Id="rId12" Type="http://schemas.openxmlformats.org/officeDocument/2006/relationships/image" Target="../media/image21.jpeg"/><Relationship Id="rId17" Type="http://schemas.openxmlformats.org/officeDocument/2006/relationships/image" Target="../media/image26.jpg"/><Relationship Id="rId2" Type="http://schemas.openxmlformats.org/officeDocument/2006/relationships/notesSlide" Target="../notesSlides/notesSlide9.xml"/><Relationship Id="rId16" Type="http://schemas.openxmlformats.org/officeDocument/2006/relationships/image" Target="../media/image25.jpg"/><Relationship Id="rId20"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15.jpg"/><Relationship Id="rId11" Type="http://schemas.openxmlformats.org/officeDocument/2006/relationships/image" Target="../media/image20.jpeg"/><Relationship Id="rId5" Type="http://schemas.openxmlformats.org/officeDocument/2006/relationships/image" Target="../media/image14.jpeg"/><Relationship Id="rId15" Type="http://schemas.openxmlformats.org/officeDocument/2006/relationships/image" Target="../media/image24.jpg"/><Relationship Id="rId10" Type="http://schemas.openxmlformats.org/officeDocument/2006/relationships/image" Target="../media/image19.png"/><Relationship Id="rId19" Type="http://schemas.openxmlformats.org/officeDocument/2006/relationships/image" Target="../media/image28.jpg"/><Relationship Id="rId4" Type="http://schemas.openxmlformats.org/officeDocument/2006/relationships/image" Target="../media/image13.jpg"/><Relationship Id="rId9" Type="http://schemas.openxmlformats.org/officeDocument/2006/relationships/image" Target="../media/image18.png"/><Relationship Id="rId1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linda@chainsinterrupted.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26860" y="4669680"/>
            <a:ext cx="5009940" cy="1301199"/>
          </a:xfrm>
        </p:spPr>
        <p:txBody>
          <a:bodyPr>
            <a:normAutofit/>
          </a:bodyPr>
          <a:lstStyle/>
          <a:p>
            <a:r>
              <a:rPr lang="en-US" sz="2800" dirty="0">
                <a:latin typeface="Lucida Handwriting"/>
                <a:cs typeface="Lucida Handwriting"/>
              </a:rPr>
              <a:t>Mercy Medical Center</a:t>
            </a:r>
          </a:p>
          <a:p>
            <a:r>
              <a:rPr lang="en-US" sz="2800" dirty="0">
                <a:latin typeface="Lucida Handwriting"/>
                <a:cs typeface="Lucida Handwriting"/>
              </a:rPr>
              <a:t>Chains Interrupted </a:t>
            </a:r>
          </a:p>
        </p:txBody>
      </p:sp>
      <p:sp>
        <p:nvSpPr>
          <p:cNvPr id="2" name="Title 1"/>
          <p:cNvSpPr>
            <a:spLocks noGrp="1"/>
          </p:cNvSpPr>
          <p:nvPr>
            <p:ph type="ctrTitle"/>
          </p:nvPr>
        </p:nvSpPr>
        <p:spPr>
          <a:xfrm>
            <a:off x="206113" y="217384"/>
            <a:ext cx="5330687" cy="3353869"/>
          </a:xfrm>
        </p:spPr>
        <p:txBody>
          <a:bodyPr>
            <a:noAutofit/>
          </a:bodyPr>
          <a:lstStyle/>
          <a:p>
            <a:pPr algn="ctr"/>
            <a:r>
              <a:rPr lang="en-US" sz="5400" dirty="0">
                <a:latin typeface="Avenir Black Oblique"/>
                <a:cs typeface="Avenir Black Oblique"/>
              </a:rPr>
              <a:t>Breaking the Chains of Human Trafficking</a:t>
            </a:r>
          </a:p>
        </p:txBody>
      </p:sp>
      <p:pic>
        <p:nvPicPr>
          <p:cNvPr id="6" name="Picture 5" descr="th-25.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6800" y="438918"/>
            <a:ext cx="2990904" cy="3006482"/>
          </a:xfrm>
          <a:prstGeom prst="rect">
            <a:avLst/>
          </a:prstGeom>
        </p:spPr>
      </p:pic>
      <p:pic>
        <p:nvPicPr>
          <p:cNvPr id="3" name="Picture 2" descr="ChainsOfTheMind.jpeg"/>
          <p:cNvPicPr>
            <a:picLocks noChangeAspect="1"/>
          </p:cNvPicPr>
          <p:nvPr/>
        </p:nvPicPr>
        <p:blipFill>
          <a:blip r:embed="rId4">
            <a:extLst>
              <a:ext uri="{BEBA8EAE-BF5A-486C-A8C5-ECC9F3942E4B}">
                <a14:imgProps xmlns:a14="http://schemas.microsoft.com/office/drawing/2010/main">
                  <a14:imgLayer r:embed="rId5">
                    <a14:imgEffect>
                      <a14:saturation sat="148000"/>
                    </a14:imgEffect>
                    <a14:imgEffect>
                      <a14:brightnessContrast bright="52000" contrast="7000"/>
                    </a14:imgEffect>
                  </a14:imgLayer>
                </a14:imgProps>
              </a:ext>
              <a:ext uri="{28A0092B-C50C-407E-A947-70E740481C1C}">
                <a14:useLocalDpi xmlns:a14="http://schemas.microsoft.com/office/drawing/2010/main" val="0"/>
              </a:ext>
            </a:extLst>
          </a:blip>
          <a:stretch>
            <a:fillRect/>
          </a:stretch>
        </p:blipFill>
        <p:spPr>
          <a:xfrm>
            <a:off x="6477944" y="3253829"/>
            <a:ext cx="2316023" cy="3268817"/>
          </a:xfrm>
          <a:prstGeom prst="rect">
            <a:avLst/>
          </a:prstGeom>
        </p:spPr>
      </p:pic>
    </p:spTree>
    <p:extLst>
      <p:ext uri="{BB962C8B-B14F-4D97-AF65-F5344CB8AC3E}">
        <p14:creationId xmlns:p14="http://schemas.microsoft.com/office/powerpoint/2010/main" val="208710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71110"/>
            <a:ext cx="7924800" cy="832612"/>
          </a:xfrm>
        </p:spPr>
        <p:txBody>
          <a:bodyPr>
            <a:normAutofit/>
          </a:bodyPr>
          <a:lstStyle/>
          <a:p>
            <a:pPr algn="ctr"/>
            <a:r>
              <a:rPr lang="en-US" dirty="0"/>
              <a:t>What is Human Trafficking?</a:t>
            </a:r>
          </a:p>
        </p:txBody>
      </p:sp>
      <p:sp>
        <p:nvSpPr>
          <p:cNvPr id="2" name="Content Placeholder 1"/>
          <p:cNvSpPr>
            <a:spLocks noGrp="1"/>
          </p:cNvSpPr>
          <p:nvPr>
            <p:ph sz="quarter" idx="13"/>
          </p:nvPr>
        </p:nvSpPr>
        <p:spPr>
          <a:xfrm>
            <a:off x="368053" y="1195393"/>
            <a:ext cx="8407893" cy="5007610"/>
          </a:xfrm>
        </p:spPr>
        <p:txBody>
          <a:bodyPr>
            <a:normAutofit/>
          </a:bodyPr>
          <a:lstStyle/>
          <a:p>
            <a:r>
              <a:rPr lang="en-US" sz="3200" dirty="0"/>
              <a:t>Labor Trafficking:</a:t>
            </a:r>
          </a:p>
          <a:p>
            <a:pPr lvl="1"/>
            <a:r>
              <a:rPr lang="en-US" sz="2400" dirty="0"/>
              <a:t>Making someone provide labor or services through FORCE, FRAUD or COERCION</a:t>
            </a:r>
          </a:p>
          <a:p>
            <a:pPr lvl="2"/>
            <a:r>
              <a:rPr lang="en-US" sz="2200" dirty="0"/>
              <a:t>Domestic servitude (maid, nanny) </a:t>
            </a:r>
          </a:p>
          <a:p>
            <a:pPr lvl="2"/>
            <a:r>
              <a:rPr lang="en-US" sz="2200" dirty="0"/>
              <a:t>Agriculture</a:t>
            </a:r>
          </a:p>
          <a:p>
            <a:pPr lvl="2"/>
            <a:r>
              <a:rPr lang="en-US" sz="2200" dirty="0"/>
              <a:t>Factories</a:t>
            </a:r>
          </a:p>
          <a:p>
            <a:pPr lvl="2"/>
            <a:r>
              <a:rPr lang="en-US" sz="2200" dirty="0"/>
              <a:t>Restaurants</a:t>
            </a:r>
          </a:p>
          <a:p>
            <a:pPr lvl="2"/>
            <a:r>
              <a:rPr lang="en-US" sz="2200" dirty="0"/>
              <a:t>Hotels</a:t>
            </a:r>
          </a:p>
          <a:p>
            <a:pPr marL="365760" lvl="1" indent="0">
              <a:buNone/>
            </a:pPr>
            <a:endParaRPr lang="en-US" dirty="0"/>
          </a:p>
        </p:txBody>
      </p:sp>
      <p:pic>
        <p:nvPicPr>
          <p:cNvPr id="4" name="Picture 3" descr="Labor Trafficki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9996" y="3289851"/>
            <a:ext cx="3625414" cy="2422053"/>
          </a:xfrm>
          <a:prstGeom prst="rect">
            <a:avLst/>
          </a:prstGeom>
        </p:spPr>
      </p:pic>
    </p:spTree>
    <p:extLst>
      <p:ext uri="{BB962C8B-B14F-4D97-AF65-F5344CB8AC3E}">
        <p14:creationId xmlns:p14="http://schemas.microsoft.com/office/powerpoint/2010/main" val="92199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11527"/>
            <a:ext cx="7924800" cy="804074"/>
          </a:xfrm>
        </p:spPr>
        <p:txBody>
          <a:bodyPr/>
          <a:lstStyle/>
          <a:p>
            <a:pPr algn="ctr"/>
            <a:r>
              <a:rPr lang="en-US" dirty="0"/>
              <a:t>What is human trafficking?</a:t>
            </a:r>
          </a:p>
        </p:txBody>
      </p:sp>
      <p:sp>
        <p:nvSpPr>
          <p:cNvPr id="2" name="Content Placeholder 1"/>
          <p:cNvSpPr>
            <a:spLocks noGrp="1"/>
          </p:cNvSpPr>
          <p:nvPr>
            <p:ph sz="quarter" idx="13"/>
          </p:nvPr>
        </p:nvSpPr>
        <p:spPr/>
        <p:txBody>
          <a:bodyPr/>
          <a:lstStyle/>
          <a:p>
            <a:r>
              <a:rPr lang="en-US" sz="3200" dirty="0"/>
              <a:t>Sex Trafficking</a:t>
            </a:r>
          </a:p>
          <a:p>
            <a:pPr lvl="1"/>
            <a:r>
              <a:rPr lang="en-US" sz="2400" dirty="0"/>
              <a:t>Making someone provide a service in the sex industry through FORCE, FRAUD or COERCION</a:t>
            </a:r>
          </a:p>
          <a:p>
            <a:pPr lvl="2"/>
            <a:r>
              <a:rPr lang="en-US" sz="2200" dirty="0"/>
              <a:t>Escort services</a:t>
            </a:r>
          </a:p>
          <a:p>
            <a:pPr lvl="2"/>
            <a:r>
              <a:rPr lang="en-US" sz="2200" dirty="0"/>
              <a:t>Stripping</a:t>
            </a:r>
          </a:p>
          <a:p>
            <a:pPr lvl="2"/>
            <a:r>
              <a:rPr lang="en-US" sz="2200" dirty="0"/>
              <a:t>Pornography</a:t>
            </a:r>
          </a:p>
          <a:p>
            <a:pPr lvl="2"/>
            <a:r>
              <a:rPr lang="en-US" sz="2200" dirty="0"/>
              <a:t>Prostitution</a:t>
            </a:r>
          </a:p>
          <a:p>
            <a:pPr lvl="1"/>
            <a:endParaRPr lang="en-US" sz="2400" dirty="0"/>
          </a:p>
          <a:p>
            <a:endParaRPr lang="en-US" dirty="0"/>
          </a:p>
        </p:txBody>
      </p:sp>
      <p:pic>
        <p:nvPicPr>
          <p:cNvPr id="4" name="Picture 3" descr="Sex Industry.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210048"/>
            <a:ext cx="3839816" cy="2524323"/>
          </a:xfrm>
          <a:prstGeom prst="rect">
            <a:avLst/>
          </a:prstGeom>
        </p:spPr>
      </p:pic>
    </p:spTree>
    <p:extLst>
      <p:ext uri="{BB962C8B-B14F-4D97-AF65-F5344CB8AC3E}">
        <p14:creationId xmlns:p14="http://schemas.microsoft.com/office/powerpoint/2010/main" val="2668642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81163" y="829678"/>
            <a:ext cx="7924800" cy="4114800"/>
          </a:xfrm>
        </p:spPr>
        <p:txBody>
          <a:bodyPr/>
          <a:lstStyle/>
          <a:p>
            <a:endParaRPr lang="en-US" sz="3600" dirty="0"/>
          </a:p>
          <a:p>
            <a:endParaRPr lang="en-US" sz="3600" dirty="0"/>
          </a:p>
          <a:p>
            <a:r>
              <a:rPr lang="en-US" sz="3600" dirty="0"/>
              <a:t>What if the victim</a:t>
            </a:r>
          </a:p>
          <a:p>
            <a:pPr marL="45720" indent="0">
              <a:buNone/>
            </a:pPr>
            <a:r>
              <a:rPr lang="en-US" sz="3600" dirty="0"/>
              <a:t> is a minor (&lt;18)?</a:t>
            </a:r>
          </a:p>
          <a:p>
            <a:endParaRPr lang="en-US" dirty="0"/>
          </a:p>
        </p:txBody>
      </p:sp>
      <p:pic>
        <p:nvPicPr>
          <p:cNvPr id="4" name="Picture 3" descr="Young Tee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071" y="506213"/>
            <a:ext cx="3184329" cy="4776493"/>
          </a:xfrm>
          <a:prstGeom prst="rect">
            <a:avLst/>
          </a:prstGeom>
        </p:spPr>
      </p:pic>
    </p:spTree>
    <p:extLst>
      <p:ext uri="{BB962C8B-B14F-4D97-AF65-F5344CB8AC3E}">
        <p14:creationId xmlns:p14="http://schemas.microsoft.com/office/powerpoint/2010/main" val="335060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99648"/>
            <a:ext cx="7924800" cy="861150"/>
          </a:xfrm>
        </p:spPr>
        <p:txBody>
          <a:bodyPr/>
          <a:lstStyle/>
          <a:p>
            <a:r>
              <a:rPr lang="en-US" dirty="0"/>
              <a:t>Global perspective</a:t>
            </a:r>
          </a:p>
        </p:txBody>
      </p:sp>
      <p:sp>
        <p:nvSpPr>
          <p:cNvPr id="2" name="Content Placeholder 1"/>
          <p:cNvSpPr>
            <a:spLocks noGrp="1"/>
          </p:cNvSpPr>
          <p:nvPr>
            <p:ph sz="quarter" idx="13"/>
          </p:nvPr>
        </p:nvSpPr>
        <p:spPr/>
        <p:txBody>
          <a:bodyPr>
            <a:normAutofit fontScale="92500" lnSpcReduction="10000"/>
          </a:bodyPr>
          <a:lstStyle/>
          <a:p>
            <a:r>
              <a:rPr lang="en-US" sz="2800" dirty="0"/>
              <a:t>40,300,000 victims worldwide</a:t>
            </a:r>
          </a:p>
          <a:p>
            <a:r>
              <a:rPr lang="en-US" sz="2800" dirty="0"/>
              <a:t>Sex trafficking:</a:t>
            </a:r>
          </a:p>
          <a:p>
            <a:pPr lvl="1"/>
            <a:r>
              <a:rPr lang="en-US" sz="2600" dirty="0"/>
              <a:t>80% female</a:t>
            </a:r>
          </a:p>
          <a:p>
            <a:pPr lvl="1"/>
            <a:r>
              <a:rPr lang="en-US" sz="2600" dirty="0"/>
              <a:t>20% male</a:t>
            </a:r>
          </a:p>
          <a:p>
            <a:pPr lvl="1"/>
            <a:r>
              <a:rPr lang="en-US" sz="2600" dirty="0"/>
              <a:t>54 % minors</a:t>
            </a:r>
          </a:p>
          <a:p>
            <a:endParaRPr lang="en-US" sz="2800" dirty="0"/>
          </a:p>
          <a:p>
            <a:endParaRPr lang="en-US" sz="2800" dirty="0"/>
          </a:p>
          <a:p>
            <a:r>
              <a:rPr lang="en-US" sz="2800" dirty="0"/>
              <a:t>Average age of victims is  </a:t>
            </a:r>
            <a:r>
              <a:rPr lang="en-US" sz="2800" u="sng" dirty="0"/>
              <a:t>YOUNG (12-18)</a:t>
            </a:r>
          </a:p>
          <a:p>
            <a:pPr marL="45720" indent="0">
              <a:buNone/>
            </a:pPr>
            <a:endParaRPr lang="en-US" sz="2800" u="sng" dirty="0"/>
          </a:p>
        </p:txBody>
      </p:sp>
      <p:pic>
        <p:nvPicPr>
          <p:cNvPr id="4" name="Picture 3" descr="boy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7134" y="2146101"/>
            <a:ext cx="3136900" cy="2590800"/>
          </a:xfrm>
          <a:prstGeom prst="rect">
            <a:avLst/>
          </a:prstGeom>
        </p:spPr>
      </p:pic>
    </p:spTree>
    <p:extLst>
      <p:ext uri="{BB962C8B-B14F-4D97-AF65-F5344CB8AC3E}">
        <p14:creationId xmlns:p14="http://schemas.microsoft.com/office/powerpoint/2010/main" val="2304934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astest Growing Crim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0595" y="433708"/>
            <a:ext cx="6009946" cy="6009946"/>
          </a:xfrm>
          <a:prstGeom prst="rect">
            <a:avLst/>
          </a:prstGeom>
        </p:spPr>
      </p:pic>
    </p:spTree>
    <p:extLst>
      <p:ext uri="{BB962C8B-B14F-4D97-AF65-F5344CB8AC3E}">
        <p14:creationId xmlns:p14="http://schemas.microsoft.com/office/powerpoint/2010/main" val="174812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824" y="2383115"/>
            <a:ext cx="8170191" cy="1107996"/>
          </a:xfrm>
          <a:prstGeom prst="rect">
            <a:avLst/>
          </a:prstGeom>
          <a:noFill/>
        </p:spPr>
        <p:txBody>
          <a:bodyPr wrap="square" lIns="91440" tIns="45720" rIns="91440" bIns="45720">
            <a:spAutoFit/>
          </a:bodyPr>
          <a:lstStyle/>
          <a:p>
            <a:pPr algn="ctr"/>
            <a:r>
              <a:rPr lang="en-US" sz="6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58 Referrals in </a:t>
            </a:r>
            <a:r>
              <a:rPr lang="en-US" sz="6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 year!</a:t>
            </a:r>
            <a:endParaRPr lang="en-US" sz="6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9509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588" y="2217997"/>
            <a:ext cx="2349500" cy="34544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609600" y="243732"/>
            <a:ext cx="7924800" cy="782604"/>
          </a:xfrm>
        </p:spPr>
        <p:txBody>
          <a:bodyPr/>
          <a:lstStyle/>
          <a:p>
            <a:pPr algn="ctr"/>
            <a:r>
              <a:rPr lang="en-US" sz="3600" dirty="0"/>
              <a:t>Sad statistics</a:t>
            </a:r>
          </a:p>
        </p:txBody>
      </p:sp>
      <p:sp>
        <p:nvSpPr>
          <p:cNvPr id="3" name="Content Placeholder 2"/>
          <p:cNvSpPr>
            <a:spLocks noGrp="1"/>
          </p:cNvSpPr>
          <p:nvPr>
            <p:ph sz="quarter" idx="13"/>
          </p:nvPr>
        </p:nvSpPr>
        <p:spPr>
          <a:xfrm>
            <a:off x="792162" y="1185603"/>
            <a:ext cx="7570787" cy="4883454"/>
          </a:xfrm>
        </p:spPr>
        <p:txBody>
          <a:bodyPr>
            <a:normAutofit/>
          </a:bodyPr>
          <a:lstStyle/>
          <a:p>
            <a:r>
              <a:rPr lang="en-US" sz="2800" dirty="0"/>
              <a:t>98-99% of victims never get out of the life</a:t>
            </a:r>
          </a:p>
          <a:p>
            <a:pPr lvl="8"/>
            <a:endParaRPr lang="en-US" sz="2800" dirty="0"/>
          </a:p>
          <a:p>
            <a:pPr lvl="8"/>
            <a:r>
              <a:rPr lang="en-US" sz="2800" dirty="0"/>
              <a:t>The average life expectancy once trafficked is </a:t>
            </a:r>
            <a:r>
              <a:rPr lang="en-US" sz="2800" u="sng" dirty="0"/>
              <a:t>SEVEN</a:t>
            </a:r>
            <a:r>
              <a:rPr lang="en-US" sz="2800" dirty="0"/>
              <a:t> years</a:t>
            </a:r>
          </a:p>
          <a:p>
            <a:pPr marL="45720" indent="0">
              <a:buNone/>
            </a:pPr>
            <a:endParaRPr lang="en-US" sz="2800" dirty="0"/>
          </a:p>
          <a:p>
            <a:endParaRPr lang="en-US" dirty="0"/>
          </a:p>
          <a:p>
            <a:endParaRPr lang="en-US" dirty="0"/>
          </a:p>
        </p:txBody>
      </p:sp>
    </p:spTree>
    <p:extLst>
      <p:ext uri="{BB962C8B-B14F-4D97-AF65-F5344CB8AC3E}">
        <p14:creationId xmlns:p14="http://schemas.microsoft.com/office/powerpoint/2010/main" val="3004276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10817"/>
            <a:ext cx="7924800" cy="871213"/>
          </a:xfrm>
        </p:spPr>
        <p:txBody>
          <a:bodyPr/>
          <a:lstStyle/>
          <a:p>
            <a:pPr algn="ctr"/>
            <a:r>
              <a:rPr lang="en-US" dirty="0"/>
              <a:t>Can you recognize a trafficker?</a:t>
            </a:r>
          </a:p>
        </p:txBody>
      </p:sp>
      <p:pic>
        <p:nvPicPr>
          <p:cNvPr id="4" name="Content Placeholder 3" descr="Pimp.jpg"/>
          <p:cNvPicPr>
            <a:picLocks noGrp="1" noChangeAspect="1"/>
          </p:cNvPicPr>
          <p:nvPr>
            <p:ph sz="quarter" idx="13"/>
          </p:nvPr>
        </p:nvPicPr>
        <p:blipFill rotWithShape="1">
          <a:blip r:embed="rId2">
            <a:extLst>
              <a:ext uri="{28A0092B-C50C-407E-A947-70E740481C1C}">
                <a14:useLocalDpi xmlns:a14="http://schemas.microsoft.com/office/drawing/2010/main" val="0"/>
              </a:ext>
            </a:extLst>
          </a:blip>
          <a:srcRect t="24038" b="24038"/>
          <a:stretch/>
        </p:blipFill>
        <p:spPr/>
      </p:pic>
      <p:sp>
        <p:nvSpPr>
          <p:cNvPr id="5" name="Title 2"/>
          <p:cNvSpPr txBox="1">
            <a:spLocks/>
          </p:cNvSpPr>
          <p:nvPr/>
        </p:nvSpPr>
        <p:spPr>
          <a:xfrm>
            <a:off x="513645" y="5715000"/>
            <a:ext cx="7924800" cy="871213"/>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t>This isn’t it</a:t>
            </a:r>
            <a:endParaRPr lang="en-US" dirty="0"/>
          </a:p>
        </p:txBody>
      </p:sp>
    </p:spTree>
    <p:extLst>
      <p:ext uri="{BB962C8B-B14F-4D97-AF65-F5344CB8AC3E}">
        <p14:creationId xmlns:p14="http://schemas.microsoft.com/office/powerpoint/2010/main" val="1448426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71859" y="118145"/>
            <a:ext cx="7886700" cy="875466"/>
          </a:xfrm>
        </p:spPr>
        <p:txBody>
          <a:bodyPr/>
          <a:lstStyle/>
          <a:p>
            <a:pPr algn="ctr"/>
            <a:r>
              <a:rPr lang="en-US" sz="3000" u="sng" dirty="0">
                <a:latin typeface="Times New Roman" panose="02020603050405020304" pitchFamily="18" charset="0"/>
                <a:cs typeface="Times New Roman" panose="02020603050405020304" pitchFamily="18" charset="0"/>
              </a:rPr>
              <a:t>What do Traffickers look like? </a:t>
            </a:r>
          </a:p>
        </p:txBody>
      </p:sp>
      <p:pic>
        <p:nvPicPr>
          <p:cNvPr id="5" name="Content Placeholder 13"/>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471859" y="1370261"/>
            <a:ext cx="946109" cy="1611440"/>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3504" y="5167673"/>
            <a:ext cx="1004047" cy="1489278"/>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9538" y="1370261"/>
            <a:ext cx="1022674" cy="1611441"/>
          </a:xfrm>
          <a:prstGeom prst="rect">
            <a:avLst/>
          </a:prstGeom>
          <a:ln>
            <a:noFill/>
          </a:ln>
          <a:effectLst>
            <a:outerShdw blurRad="190500" algn="tl" rotWithShape="0">
              <a:srgbClr val="000000">
                <a:alpha val="70000"/>
              </a:srgbClr>
            </a:outerShd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9870" y="1410955"/>
            <a:ext cx="925280" cy="1547433"/>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l="9571" t="4361" r="9081"/>
          <a:stretch/>
        </p:blipFill>
        <p:spPr>
          <a:xfrm>
            <a:off x="471859" y="3282228"/>
            <a:ext cx="946109" cy="1605561"/>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32726" y="3282228"/>
            <a:ext cx="926846" cy="1605561"/>
          </a:xfrm>
          <a:prstGeom prst="rect">
            <a:avLst/>
          </a:prstGeom>
          <a:ln>
            <a:noFill/>
          </a:ln>
          <a:effectLst>
            <a:outerShdw blurRad="190500" algn="tl" rotWithShape="0">
              <a:srgbClr val="000000">
                <a:alpha val="70000"/>
              </a:srgbClr>
            </a:outerShdw>
          </a:effectLst>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b="7037"/>
          <a:stretch/>
        </p:blipFill>
        <p:spPr>
          <a:xfrm>
            <a:off x="3241959" y="3287590"/>
            <a:ext cx="1056292" cy="1617552"/>
          </a:xfrm>
          <a:prstGeom prst="rect">
            <a:avLst/>
          </a:prstGeom>
          <a:ln>
            <a:noFill/>
          </a:ln>
          <a:effectLst>
            <a:outerShdw blurRad="190500" algn="tl" rotWithShape="0">
              <a:srgbClr val="000000">
                <a:alpha val="70000"/>
              </a:srgbClr>
            </a:outerShdw>
          </a:effectLst>
        </p:spPr>
      </p:pic>
      <p:pic>
        <p:nvPicPr>
          <p:cNvPr id="12" name="Picture 11"/>
          <p:cNvPicPr>
            <a:picLocks noChangeAspect="1"/>
          </p:cNvPicPr>
          <p:nvPr/>
        </p:nvPicPr>
        <p:blipFill rotWithShape="1">
          <a:blip r:embed="rId10" cstate="print">
            <a:extLst>
              <a:ext uri="{28A0092B-C50C-407E-A947-70E740481C1C}">
                <a14:useLocalDpi xmlns:a14="http://schemas.microsoft.com/office/drawing/2010/main" val="0"/>
              </a:ext>
            </a:extLst>
          </a:blip>
          <a:srcRect b="6045"/>
          <a:stretch/>
        </p:blipFill>
        <p:spPr>
          <a:xfrm>
            <a:off x="3241960" y="1410954"/>
            <a:ext cx="1023170" cy="1570808"/>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66341" y="3293552"/>
            <a:ext cx="1149009" cy="1611590"/>
          </a:xfrm>
          <a:prstGeom prst="rect">
            <a:avLst/>
          </a:prstGeom>
          <a:ln>
            <a:noFill/>
          </a:ln>
          <a:effectLst>
            <a:outerShdw blurRad="190500" algn="tl" rotWithShape="0">
              <a:srgbClr val="000000">
                <a:alpha val="70000"/>
              </a:srgbClr>
            </a:outerShdw>
          </a:effectLst>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29539" y="3293552"/>
            <a:ext cx="1029045" cy="1611590"/>
          </a:xfrm>
          <a:prstGeom prst="rect">
            <a:avLst/>
          </a:prstGeom>
        </p:spPr>
      </p:pic>
      <p:pic>
        <p:nvPicPr>
          <p:cNvPr id="16" name="Picture 15"/>
          <p:cNvPicPr>
            <a:picLocks noChangeAspect="1"/>
          </p:cNvPicPr>
          <p:nvPr/>
        </p:nvPicPr>
        <p:blipFill rotWithShape="1">
          <a:blip r:embed="rId13">
            <a:extLst>
              <a:ext uri="{28A0092B-C50C-407E-A947-70E740481C1C}">
                <a14:useLocalDpi xmlns:a14="http://schemas.microsoft.com/office/drawing/2010/main" val="0"/>
              </a:ext>
            </a:extLst>
          </a:blip>
          <a:srcRect b="7522"/>
          <a:stretch/>
        </p:blipFill>
        <p:spPr>
          <a:xfrm>
            <a:off x="1873504" y="1370261"/>
            <a:ext cx="1004047" cy="1588127"/>
          </a:xfrm>
          <a:prstGeom prst="rect">
            <a:avLst/>
          </a:prstGeom>
        </p:spPr>
      </p:pic>
      <p:pic>
        <p:nvPicPr>
          <p:cNvPr id="17" name="Picture 16"/>
          <p:cNvPicPr>
            <a:picLocks noChangeAspect="1"/>
          </p:cNvPicPr>
          <p:nvPr/>
        </p:nvPicPr>
        <p:blipFill rotWithShape="1">
          <a:blip r:embed="rId14">
            <a:extLst>
              <a:ext uri="{28A0092B-C50C-407E-A947-70E740481C1C}">
                <a14:useLocalDpi xmlns:a14="http://schemas.microsoft.com/office/drawing/2010/main" val="0"/>
              </a:ext>
            </a:extLst>
          </a:blip>
          <a:srcRect b="8686"/>
          <a:stretch/>
        </p:blipFill>
        <p:spPr>
          <a:xfrm>
            <a:off x="3241959" y="5167673"/>
            <a:ext cx="1075248" cy="1468808"/>
          </a:xfrm>
          <a:prstGeom prst="rect">
            <a:avLst/>
          </a:prstGeom>
        </p:spPr>
      </p:pic>
      <p:pic>
        <p:nvPicPr>
          <p:cNvPr id="18" name="Picture 17"/>
          <p:cNvPicPr>
            <a:picLocks noChangeAspect="1"/>
          </p:cNvPicPr>
          <p:nvPr/>
        </p:nvPicPr>
        <p:blipFill rotWithShape="1">
          <a:blip r:embed="rId15">
            <a:extLst>
              <a:ext uri="{28A0092B-C50C-407E-A947-70E740481C1C}">
                <a14:useLocalDpi xmlns:a14="http://schemas.microsoft.com/office/drawing/2010/main" val="0"/>
              </a:ext>
            </a:extLst>
          </a:blip>
          <a:srcRect b="7522"/>
          <a:stretch/>
        </p:blipFill>
        <p:spPr>
          <a:xfrm>
            <a:off x="4629538" y="5167673"/>
            <a:ext cx="1029046" cy="1489278"/>
          </a:xfrm>
          <a:prstGeom prst="rect">
            <a:avLst/>
          </a:prstGeom>
        </p:spPr>
      </p:pic>
      <p:pic>
        <p:nvPicPr>
          <p:cNvPr id="19" name="Picture 18"/>
          <p:cNvPicPr>
            <a:picLocks noChangeAspect="1"/>
          </p:cNvPicPr>
          <p:nvPr/>
        </p:nvPicPr>
        <p:blipFill rotWithShape="1">
          <a:blip r:embed="rId16">
            <a:extLst>
              <a:ext uri="{28A0092B-C50C-407E-A947-70E740481C1C}">
                <a14:useLocalDpi xmlns:a14="http://schemas.microsoft.com/office/drawing/2010/main" val="0"/>
              </a:ext>
            </a:extLst>
          </a:blip>
          <a:srcRect b="7522"/>
          <a:stretch/>
        </p:blipFill>
        <p:spPr>
          <a:xfrm>
            <a:off x="5989871" y="5223643"/>
            <a:ext cx="1032671" cy="1462141"/>
          </a:xfrm>
          <a:prstGeom prst="rect">
            <a:avLst/>
          </a:prstGeom>
        </p:spPr>
      </p:pic>
      <p:pic>
        <p:nvPicPr>
          <p:cNvPr id="20" name="Picture 19"/>
          <p:cNvPicPr>
            <a:picLocks noChangeAspect="1"/>
          </p:cNvPicPr>
          <p:nvPr/>
        </p:nvPicPr>
        <p:blipFill rotWithShape="1">
          <a:blip r:embed="rId17">
            <a:extLst>
              <a:ext uri="{28A0092B-C50C-407E-A947-70E740481C1C}">
                <a14:useLocalDpi xmlns:a14="http://schemas.microsoft.com/office/drawing/2010/main" val="0"/>
              </a:ext>
            </a:extLst>
          </a:blip>
          <a:srcRect b="7522"/>
          <a:stretch/>
        </p:blipFill>
        <p:spPr>
          <a:xfrm>
            <a:off x="5989871" y="3287590"/>
            <a:ext cx="1032671" cy="1600200"/>
          </a:xfrm>
          <a:prstGeom prst="rect">
            <a:avLst/>
          </a:prstGeom>
        </p:spPr>
      </p:pic>
      <p:pic>
        <p:nvPicPr>
          <p:cNvPr id="21" name="Picture 20"/>
          <p:cNvPicPr>
            <a:picLocks noChangeAspect="1"/>
          </p:cNvPicPr>
          <p:nvPr/>
        </p:nvPicPr>
        <p:blipFill rotWithShape="1">
          <a:blip r:embed="rId18">
            <a:extLst>
              <a:ext uri="{28A0092B-C50C-407E-A947-70E740481C1C}">
                <a14:useLocalDpi xmlns:a14="http://schemas.microsoft.com/office/drawing/2010/main" val="0"/>
              </a:ext>
            </a:extLst>
          </a:blip>
          <a:srcRect b="8490"/>
          <a:stretch/>
        </p:blipFill>
        <p:spPr>
          <a:xfrm>
            <a:off x="7366342" y="5197390"/>
            <a:ext cx="1149009" cy="1525802"/>
          </a:xfrm>
          <a:prstGeom prst="rect">
            <a:avLst/>
          </a:prstGeom>
        </p:spPr>
      </p:pic>
      <p:pic>
        <p:nvPicPr>
          <p:cNvPr id="22" name="Picture 21"/>
          <p:cNvPicPr>
            <a:picLocks noChangeAspect="1"/>
          </p:cNvPicPr>
          <p:nvPr/>
        </p:nvPicPr>
        <p:blipFill rotWithShape="1">
          <a:blip r:embed="rId19">
            <a:extLst>
              <a:ext uri="{28A0092B-C50C-407E-A947-70E740481C1C}">
                <a14:useLocalDpi xmlns:a14="http://schemas.microsoft.com/office/drawing/2010/main" val="0"/>
              </a:ext>
            </a:extLst>
          </a:blip>
          <a:srcRect b="6565"/>
          <a:stretch/>
        </p:blipFill>
        <p:spPr>
          <a:xfrm>
            <a:off x="7357073" y="1410954"/>
            <a:ext cx="1149009" cy="1584388"/>
          </a:xfrm>
          <a:prstGeom prst="rect">
            <a:avLst/>
          </a:prstGeom>
        </p:spPr>
      </p:pic>
      <p:pic>
        <p:nvPicPr>
          <p:cNvPr id="23" name="Picture 22"/>
          <p:cNvPicPr>
            <a:picLocks noChangeAspect="1"/>
          </p:cNvPicPr>
          <p:nvPr/>
        </p:nvPicPr>
        <p:blipFill rotWithShape="1">
          <a:blip r:embed="rId20">
            <a:extLst>
              <a:ext uri="{28A0092B-C50C-407E-A947-70E740481C1C}">
                <a14:useLocalDpi xmlns:a14="http://schemas.microsoft.com/office/drawing/2010/main" val="0"/>
              </a:ext>
            </a:extLst>
          </a:blip>
          <a:srcRect b="8686"/>
          <a:stretch/>
        </p:blipFill>
        <p:spPr>
          <a:xfrm>
            <a:off x="492796" y="5120331"/>
            <a:ext cx="1016300" cy="1499550"/>
          </a:xfrm>
          <a:prstGeom prst="rect">
            <a:avLst/>
          </a:prstGeom>
        </p:spPr>
      </p:pic>
    </p:spTree>
    <p:extLst>
      <p:ext uri="{BB962C8B-B14F-4D97-AF65-F5344CB8AC3E}">
        <p14:creationId xmlns:p14="http://schemas.microsoft.com/office/powerpoint/2010/main" val="20147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 calcmode="lin" valueType="num">
                                      <p:cBhvr>
                                        <p:cTn id="16" dur="500" fill="hold"/>
                                        <p:tgtEl>
                                          <p:spTgt spid="16"/>
                                        </p:tgtEl>
                                        <p:attrNameLst>
                                          <p:attrName>style.rotation</p:attrName>
                                        </p:attrNameLst>
                                      </p:cBhvr>
                                      <p:tavLst>
                                        <p:tav tm="0">
                                          <p:val>
                                            <p:fltVal val="90"/>
                                          </p:val>
                                        </p:tav>
                                        <p:tav tm="100000">
                                          <p:val>
                                            <p:fltVal val="0"/>
                                          </p:val>
                                        </p:tav>
                                      </p:tavLst>
                                    </p:anim>
                                    <p:animEffect transition="in" filter="fade">
                                      <p:cBhvr>
                                        <p:cTn id="17" dur="500"/>
                                        <p:tgtEl>
                                          <p:spTgt spid="16"/>
                                        </p:tgtEl>
                                      </p:cBhvr>
                                    </p:animEffect>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90"/>
                                          </p:val>
                                        </p:tav>
                                        <p:tav tm="100000">
                                          <p:val>
                                            <p:fltVal val="0"/>
                                          </p:val>
                                        </p:tav>
                                      </p:tavLst>
                                    </p:anim>
                                    <p:animEffect transition="in" filter="fade">
                                      <p:cBhvr>
                                        <p:cTn id="24" dur="500"/>
                                        <p:tgtEl>
                                          <p:spTgt spid="12"/>
                                        </p:tgtEl>
                                      </p:cBhvr>
                                    </p:animEffect>
                                  </p:childTnLst>
                                </p:cTn>
                              </p:par>
                            </p:childTnLst>
                          </p:cTn>
                        </p:par>
                        <p:par>
                          <p:cTn id="25" fill="hold">
                            <p:stCondLst>
                              <p:cond delay="1500"/>
                            </p:stCondLst>
                            <p:childTnLst>
                              <p:par>
                                <p:cTn id="26" presetID="31"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9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31"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9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31"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 calcmode="lin" valueType="num">
                                      <p:cBhvr>
                                        <p:cTn id="44" dur="500" fill="hold"/>
                                        <p:tgtEl>
                                          <p:spTgt spid="22"/>
                                        </p:tgtEl>
                                        <p:attrNameLst>
                                          <p:attrName>style.rotation</p:attrName>
                                        </p:attrNameLst>
                                      </p:cBhvr>
                                      <p:tavLst>
                                        <p:tav tm="0">
                                          <p:val>
                                            <p:fltVal val="90"/>
                                          </p:val>
                                        </p:tav>
                                        <p:tav tm="100000">
                                          <p:val>
                                            <p:fltVal val="0"/>
                                          </p:val>
                                        </p:tav>
                                      </p:tavLst>
                                    </p:anim>
                                    <p:animEffect transition="in" filter="fade">
                                      <p:cBhvr>
                                        <p:cTn id="45" dur="500"/>
                                        <p:tgtEl>
                                          <p:spTgt spid="22"/>
                                        </p:tgtEl>
                                      </p:cBhvr>
                                    </p:animEffect>
                                  </p:childTnLst>
                                </p:cTn>
                              </p:par>
                            </p:childTnLst>
                          </p:cTn>
                        </p:par>
                        <p:par>
                          <p:cTn id="46" fill="hold">
                            <p:stCondLst>
                              <p:cond delay="3000"/>
                            </p:stCondLst>
                            <p:childTnLst>
                              <p:par>
                                <p:cTn id="47" presetID="31"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childTnLst>
                          </p:cTn>
                        </p:par>
                        <p:par>
                          <p:cTn id="53" fill="hold">
                            <p:stCondLst>
                              <p:cond delay="3500"/>
                            </p:stCondLst>
                            <p:childTnLst>
                              <p:par>
                                <p:cTn id="54" presetID="31"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 calcmode="lin" valueType="num">
                                      <p:cBhvr>
                                        <p:cTn id="58" dur="500" fill="hold"/>
                                        <p:tgtEl>
                                          <p:spTgt spid="10"/>
                                        </p:tgtEl>
                                        <p:attrNameLst>
                                          <p:attrName>style.rotation</p:attrName>
                                        </p:attrNameLst>
                                      </p:cBhvr>
                                      <p:tavLst>
                                        <p:tav tm="0">
                                          <p:val>
                                            <p:fltVal val="90"/>
                                          </p:val>
                                        </p:tav>
                                        <p:tav tm="100000">
                                          <p:val>
                                            <p:fltVal val="0"/>
                                          </p:val>
                                        </p:tav>
                                      </p:tavLst>
                                    </p:anim>
                                    <p:animEffect transition="in" filter="fade">
                                      <p:cBhvr>
                                        <p:cTn id="59" dur="500"/>
                                        <p:tgtEl>
                                          <p:spTgt spid="10"/>
                                        </p:tgtEl>
                                      </p:cBhvr>
                                    </p:animEffect>
                                  </p:childTnLst>
                                </p:cTn>
                              </p:par>
                            </p:childTnLst>
                          </p:cTn>
                        </p:par>
                        <p:par>
                          <p:cTn id="60" fill="hold">
                            <p:stCondLst>
                              <p:cond delay="4000"/>
                            </p:stCondLst>
                            <p:childTnLst>
                              <p:par>
                                <p:cTn id="61" presetID="31" presetClass="entr" presetSubtype="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 calcmode="lin" valueType="num">
                                      <p:cBhvr>
                                        <p:cTn id="65" dur="500" fill="hold"/>
                                        <p:tgtEl>
                                          <p:spTgt spid="11"/>
                                        </p:tgtEl>
                                        <p:attrNameLst>
                                          <p:attrName>style.rotation</p:attrName>
                                        </p:attrNameLst>
                                      </p:cBhvr>
                                      <p:tavLst>
                                        <p:tav tm="0">
                                          <p:val>
                                            <p:fltVal val="90"/>
                                          </p:val>
                                        </p:tav>
                                        <p:tav tm="100000">
                                          <p:val>
                                            <p:fltVal val="0"/>
                                          </p:val>
                                        </p:tav>
                                      </p:tavLst>
                                    </p:anim>
                                    <p:animEffect transition="in" filter="fade">
                                      <p:cBhvr>
                                        <p:cTn id="66" dur="500"/>
                                        <p:tgtEl>
                                          <p:spTgt spid="11"/>
                                        </p:tgtEl>
                                      </p:cBhvr>
                                    </p:animEffect>
                                  </p:childTnLst>
                                </p:cTn>
                              </p:par>
                            </p:childTnLst>
                          </p:cTn>
                        </p:par>
                        <p:par>
                          <p:cTn id="67" fill="hold">
                            <p:stCondLst>
                              <p:cond delay="4500"/>
                            </p:stCondLst>
                            <p:childTnLst>
                              <p:par>
                                <p:cTn id="68" presetID="3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attrNameLst>
                                          <p:attrName>style.rotation</p:attrName>
                                        </p:attrNameLst>
                                      </p:cBhvr>
                                      <p:tavLst>
                                        <p:tav tm="0">
                                          <p:val>
                                            <p:fltVal val="90"/>
                                          </p:val>
                                        </p:tav>
                                        <p:tav tm="100000">
                                          <p:val>
                                            <p:fltVal val="0"/>
                                          </p:val>
                                        </p:tav>
                                      </p:tavLst>
                                    </p:anim>
                                    <p:animEffect transition="in" filter="fade">
                                      <p:cBhvr>
                                        <p:cTn id="73" dur="500"/>
                                        <p:tgtEl>
                                          <p:spTgt spid="13"/>
                                        </p:tgtEl>
                                      </p:cBhvr>
                                    </p:animEffect>
                                  </p:childTnLst>
                                </p:cTn>
                              </p:par>
                            </p:childTnLst>
                          </p:cTn>
                        </p:par>
                        <p:par>
                          <p:cTn id="74" fill="hold">
                            <p:stCondLst>
                              <p:cond delay="5000"/>
                            </p:stCondLst>
                            <p:childTnLst>
                              <p:par>
                                <p:cTn id="75" presetID="31" presetClass="entr" presetSubtype="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 calcmode="lin" valueType="num">
                                      <p:cBhvr>
                                        <p:cTn id="79" dur="500" fill="hold"/>
                                        <p:tgtEl>
                                          <p:spTgt spid="14"/>
                                        </p:tgtEl>
                                        <p:attrNameLst>
                                          <p:attrName>style.rotation</p:attrName>
                                        </p:attrNameLst>
                                      </p:cBhvr>
                                      <p:tavLst>
                                        <p:tav tm="0">
                                          <p:val>
                                            <p:fltVal val="90"/>
                                          </p:val>
                                        </p:tav>
                                        <p:tav tm="100000">
                                          <p:val>
                                            <p:fltVal val="0"/>
                                          </p:val>
                                        </p:tav>
                                      </p:tavLst>
                                    </p:anim>
                                    <p:animEffect transition="in" filter="fade">
                                      <p:cBhvr>
                                        <p:cTn id="80" dur="500"/>
                                        <p:tgtEl>
                                          <p:spTgt spid="14"/>
                                        </p:tgtEl>
                                      </p:cBhvr>
                                    </p:animEffect>
                                  </p:childTnLst>
                                </p:cTn>
                              </p:par>
                            </p:childTnLst>
                          </p:cTn>
                        </p:par>
                        <p:par>
                          <p:cTn id="81" fill="hold">
                            <p:stCondLst>
                              <p:cond delay="5500"/>
                            </p:stCondLst>
                            <p:childTnLst>
                              <p:par>
                                <p:cTn id="82" presetID="31" presetClass="entr" presetSubtype="0"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p:cTn id="84" dur="500" fill="hold"/>
                                        <p:tgtEl>
                                          <p:spTgt spid="20"/>
                                        </p:tgtEl>
                                        <p:attrNameLst>
                                          <p:attrName>ppt_w</p:attrName>
                                        </p:attrNameLst>
                                      </p:cBhvr>
                                      <p:tavLst>
                                        <p:tav tm="0">
                                          <p:val>
                                            <p:fltVal val="0"/>
                                          </p:val>
                                        </p:tav>
                                        <p:tav tm="100000">
                                          <p:val>
                                            <p:strVal val="#ppt_w"/>
                                          </p:val>
                                        </p:tav>
                                      </p:tavLst>
                                    </p:anim>
                                    <p:anim calcmode="lin" valueType="num">
                                      <p:cBhvr>
                                        <p:cTn id="85" dur="500" fill="hold"/>
                                        <p:tgtEl>
                                          <p:spTgt spid="20"/>
                                        </p:tgtEl>
                                        <p:attrNameLst>
                                          <p:attrName>ppt_h</p:attrName>
                                        </p:attrNameLst>
                                      </p:cBhvr>
                                      <p:tavLst>
                                        <p:tav tm="0">
                                          <p:val>
                                            <p:fltVal val="0"/>
                                          </p:val>
                                        </p:tav>
                                        <p:tav tm="100000">
                                          <p:val>
                                            <p:strVal val="#ppt_h"/>
                                          </p:val>
                                        </p:tav>
                                      </p:tavLst>
                                    </p:anim>
                                    <p:anim calcmode="lin" valueType="num">
                                      <p:cBhvr>
                                        <p:cTn id="86" dur="500" fill="hold"/>
                                        <p:tgtEl>
                                          <p:spTgt spid="20"/>
                                        </p:tgtEl>
                                        <p:attrNameLst>
                                          <p:attrName>style.rotation</p:attrName>
                                        </p:attrNameLst>
                                      </p:cBhvr>
                                      <p:tavLst>
                                        <p:tav tm="0">
                                          <p:val>
                                            <p:fltVal val="90"/>
                                          </p:val>
                                        </p:tav>
                                        <p:tav tm="100000">
                                          <p:val>
                                            <p:fltVal val="0"/>
                                          </p:val>
                                        </p:tav>
                                      </p:tavLst>
                                    </p:anim>
                                    <p:animEffect transition="in" filter="fade">
                                      <p:cBhvr>
                                        <p:cTn id="87" dur="500"/>
                                        <p:tgtEl>
                                          <p:spTgt spid="20"/>
                                        </p:tgtEl>
                                      </p:cBhvr>
                                    </p:animEffect>
                                  </p:childTnLst>
                                </p:cTn>
                              </p:par>
                            </p:childTnLst>
                          </p:cTn>
                        </p:par>
                        <p:par>
                          <p:cTn id="88" fill="hold">
                            <p:stCondLst>
                              <p:cond delay="6000"/>
                            </p:stCondLst>
                            <p:childTnLst>
                              <p:par>
                                <p:cTn id="89" presetID="31" presetClass="entr" presetSubtype="0"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p:cTn id="91" dur="500" fill="hold"/>
                                        <p:tgtEl>
                                          <p:spTgt spid="6"/>
                                        </p:tgtEl>
                                        <p:attrNameLst>
                                          <p:attrName>ppt_w</p:attrName>
                                        </p:attrNameLst>
                                      </p:cBhvr>
                                      <p:tavLst>
                                        <p:tav tm="0">
                                          <p:val>
                                            <p:fltVal val="0"/>
                                          </p:val>
                                        </p:tav>
                                        <p:tav tm="100000">
                                          <p:val>
                                            <p:strVal val="#ppt_w"/>
                                          </p:val>
                                        </p:tav>
                                      </p:tavLst>
                                    </p:anim>
                                    <p:anim calcmode="lin" valueType="num">
                                      <p:cBhvr>
                                        <p:cTn id="92" dur="500" fill="hold"/>
                                        <p:tgtEl>
                                          <p:spTgt spid="6"/>
                                        </p:tgtEl>
                                        <p:attrNameLst>
                                          <p:attrName>ppt_h</p:attrName>
                                        </p:attrNameLst>
                                      </p:cBhvr>
                                      <p:tavLst>
                                        <p:tav tm="0">
                                          <p:val>
                                            <p:fltVal val="0"/>
                                          </p:val>
                                        </p:tav>
                                        <p:tav tm="100000">
                                          <p:val>
                                            <p:strVal val="#ppt_h"/>
                                          </p:val>
                                        </p:tav>
                                      </p:tavLst>
                                    </p:anim>
                                    <p:anim calcmode="lin" valueType="num">
                                      <p:cBhvr>
                                        <p:cTn id="93" dur="500" fill="hold"/>
                                        <p:tgtEl>
                                          <p:spTgt spid="6"/>
                                        </p:tgtEl>
                                        <p:attrNameLst>
                                          <p:attrName>style.rotation</p:attrName>
                                        </p:attrNameLst>
                                      </p:cBhvr>
                                      <p:tavLst>
                                        <p:tav tm="0">
                                          <p:val>
                                            <p:fltVal val="90"/>
                                          </p:val>
                                        </p:tav>
                                        <p:tav tm="100000">
                                          <p:val>
                                            <p:fltVal val="0"/>
                                          </p:val>
                                        </p:tav>
                                      </p:tavLst>
                                    </p:anim>
                                    <p:animEffect transition="in" filter="fade">
                                      <p:cBhvr>
                                        <p:cTn id="94" dur="500"/>
                                        <p:tgtEl>
                                          <p:spTgt spid="6"/>
                                        </p:tgtEl>
                                      </p:cBhvr>
                                    </p:animEffect>
                                  </p:childTnLst>
                                </p:cTn>
                              </p:par>
                            </p:childTnLst>
                          </p:cTn>
                        </p:par>
                        <p:par>
                          <p:cTn id="95" fill="hold">
                            <p:stCondLst>
                              <p:cond delay="6500"/>
                            </p:stCondLst>
                            <p:childTnLst>
                              <p:par>
                                <p:cTn id="96" presetID="31" presetClass="entr" presetSubtype="0"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500" fill="hold"/>
                                        <p:tgtEl>
                                          <p:spTgt spid="17"/>
                                        </p:tgtEl>
                                        <p:attrNameLst>
                                          <p:attrName>ppt_w</p:attrName>
                                        </p:attrNameLst>
                                      </p:cBhvr>
                                      <p:tavLst>
                                        <p:tav tm="0">
                                          <p:val>
                                            <p:fltVal val="0"/>
                                          </p:val>
                                        </p:tav>
                                        <p:tav tm="100000">
                                          <p:val>
                                            <p:strVal val="#ppt_w"/>
                                          </p:val>
                                        </p:tav>
                                      </p:tavLst>
                                    </p:anim>
                                    <p:anim calcmode="lin" valueType="num">
                                      <p:cBhvr>
                                        <p:cTn id="99" dur="500" fill="hold"/>
                                        <p:tgtEl>
                                          <p:spTgt spid="17"/>
                                        </p:tgtEl>
                                        <p:attrNameLst>
                                          <p:attrName>ppt_h</p:attrName>
                                        </p:attrNameLst>
                                      </p:cBhvr>
                                      <p:tavLst>
                                        <p:tav tm="0">
                                          <p:val>
                                            <p:fltVal val="0"/>
                                          </p:val>
                                        </p:tav>
                                        <p:tav tm="100000">
                                          <p:val>
                                            <p:strVal val="#ppt_h"/>
                                          </p:val>
                                        </p:tav>
                                      </p:tavLst>
                                    </p:anim>
                                    <p:anim calcmode="lin" valueType="num">
                                      <p:cBhvr>
                                        <p:cTn id="100" dur="500" fill="hold"/>
                                        <p:tgtEl>
                                          <p:spTgt spid="17"/>
                                        </p:tgtEl>
                                        <p:attrNameLst>
                                          <p:attrName>style.rotation</p:attrName>
                                        </p:attrNameLst>
                                      </p:cBhvr>
                                      <p:tavLst>
                                        <p:tav tm="0">
                                          <p:val>
                                            <p:fltVal val="90"/>
                                          </p:val>
                                        </p:tav>
                                        <p:tav tm="100000">
                                          <p:val>
                                            <p:fltVal val="0"/>
                                          </p:val>
                                        </p:tav>
                                      </p:tavLst>
                                    </p:anim>
                                    <p:animEffect transition="in" filter="fade">
                                      <p:cBhvr>
                                        <p:cTn id="101" dur="500"/>
                                        <p:tgtEl>
                                          <p:spTgt spid="17"/>
                                        </p:tgtEl>
                                      </p:cBhvr>
                                    </p:animEffect>
                                  </p:childTnLst>
                                </p:cTn>
                              </p:par>
                            </p:childTnLst>
                          </p:cTn>
                        </p:par>
                        <p:par>
                          <p:cTn id="102" fill="hold">
                            <p:stCondLst>
                              <p:cond delay="7000"/>
                            </p:stCondLst>
                            <p:childTnLst>
                              <p:par>
                                <p:cTn id="103" presetID="31" presetClass="entr" presetSubtype="0" fill="hold" nodeType="afterEffect">
                                  <p:stCondLst>
                                    <p:cond delay="0"/>
                                  </p:stCondLst>
                                  <p:childTnLst>
                                    <p:set>
                                      <p:cBhvr>
                                        <p:cTn id="104" dur="1" fill="hold">
                                          <p:stCondLst>
                                            <p:cond delay="0"/>
                                          </p:stCondLst>
                                        </p:cTn>
                                        <p:tgtEl>
                                          <p:spTgt spid="18"/>
                                        </p:tgtEl>
                                        <p:attrNameLst>
                                          <p:attrName>style.visibility</p:attrName>
                                        </p:attrNameLst>
                                      </p:cBhvr>
                                      <p:to>
                                        <p:strVal val="visible"/>
                                      </p:to>
                                    </p:set>
                                    <p:anim calcmode="lin" valueType="num">
                                      <p:cBhvr>
                                        <p:cTn id="105" dur="500" fill="hold"/>
                                        <p:tgtEl>
                                          <p:spTgt spid="18"/>
                                        </p:tgtEl>
                                        <p:attrNameLst>
                                          <p:attrName>ppt_w</p:attrName>
                                        </p:attrNameLst>
                                      </p:cBhvr>
                                      <p:tavLst>
                                        <p:tav tm="0">
                                          <p:val>
                                            <p:fltVal val="0"/>
                                          </p:val>
                                        </p:tav>
                                        <p:tav tm="100000">
                                          <p:val>
                                            <p:strVal val="#ppt_w"/>
                                          </p:val>
                                        </p:tav>
                                      </p:tavLst>
                                    </p:anim>
                                    <p:anim calcmode="lin" valueType="num">
                                      <p:cBhvr>
                                        <p:cTn id="106" dur="500" fill="hold"/>
                                        <p:tgtEl>
                                          <p:spTgt spid="18"/>
                                        </p:tgtEl>
                                        <p:attrNameLst>
                                          <p:attrName>ppt_h</p:attrName>
                                        </p:attrNameLst>
                                      </p:cBhvr>
                                      <p:tavLst>
                                        <p:tav tm="0">
                                          <p:val>
                                            <p:fltVal val="0"/>
                                          </p:val>
                                        </p:tav>
                                        <p:tav tm="100000">
                                          <p:val>
                                            <p:strVal val="#ppt_h"/>
                                          </p:val>
                                        </p:tav>
                                      </p:tavLst>
                                    </p:anim>
                                    <p:anim calcmode="lin" valueType="num">
                                      <p:cBhvr>
                                        <p:cTn id="107" dur="500" fill="hold"/>
                                        <p:tgtEl>
                                          <p:spTgt spid="18"/>
                                        </p:tgtEl>
                                        <p:attrNameLst>
                                          <p:attrName>style.rotation</p:attrName>
                                        </p:attrNameLst>
                                      </p:cBhvr>
                                      <p:tavLst>
                                        <p:tav tm="0">
                                          <p:val>
                                            <p:fltVal val="90"/>
                                          </p:val>
                                        </p:tav>
                                        <p:tav tm="100000">
                                          <p:val>
                                            <p:fltVal val="0"/>
                                          </p:val>
                                        </p:tav>
                                      </p:tavLst>
                                    </p:anim>
                                    <p:animEffect transition="in" filter="fade">
                                      <p:cBhvr>
                                        <p:cTn id="108" dur="500"/>
                                        <p:tgtEl>
                                          <p:spTgt spid="18"/>
                                        </p:tgtEl>
                                      </p:cBhvr>
                                    </p:animEffect>
                                  </p:childTnLst>
                                </p:cTn>
                              </p:par>
                            </p:childTnLst>
                          </p:cTn>
                        </p:par>
                        <p:par>
                          <p:cTn id="109" fill="hold">
                            <p:stCondLst>
                              <p:cond delay="7500"/>
                            </p:stCondLst>
                            <p:childTnLst>
                              <p:par>
                                <p:cTn id="110" presetID="31" presetClass="entr" presetSubtype="0" fill="hold" nodeType="afterEffect">
                                  <p:stCondLst>
                                    <p:cond delay="0"/>
                                  </p:stCondLst>
                                  <p:childTnLst>
                                    <p:set>
                                      <p:cBhvr>
                                        <p:cTn id="111" dur="1" fill="hold">
                                          <p:stCondLst>
                                            <p:cond delay="0"/>
                                          </p:stCondLst>
                                        </p:cTn>
                                        <p:tgtEl>
                                          <p:spTgt spid="19"/>
                                        </p:tgtEl>
                                        <p:attrNameLst>
                                          <p:attrName>style.visibility</p:attrName>
                                        </p:attrNameLst>
                                      </p:cBhvr>
                                      <p:to>
                                        <p:strVal val="visible"/>
                                      </p:to>
                                    </p:set>
                                    <p:anim calcmode="lin" valueType="num">
                                      <p:cBhvr>
                                        <p:cTn id="112" dur="500" fill="hold"/>
                                        <p:tgtEl>
                                          <p:spTgt spid="19"/>
                                        </p:tgtEl>
                                        <p:attrNameLst>
                                          <p:attrName>ppt_w</p:attrName>
                                        </p:attrNameLst>
                                      </p:cBhvr>
                                      <p:tavLst>
                                        <p:tav tm="0">
                                          <p:val>
                                            <p:fltVal val="0"/>
                                          </p:val>
                                        </p:tav>
                                        <p:tav tm="100000">
                                          <p:val>
                                            <p:strVal val="#ppt_w"/>
                                          </p:val>
                                        </p:tav>
                                      </p:tavLst>
                                    </p:anim>
                                    <p:anim calcmode="lin" valueType="num">
                                      <p:cBhvr>
                                        <p:cTn id="113" dur="500" fill="hold"/>
                                        <p:tgtEl>
                                          <p:spTgt spid="19"/>
                                        </p:tgtEl>
                                        <p:attrNameLst>
                                          <p:attrName>ppt_h</p:attrName>
                                        </p:attrNameLst>
                                      </p:cBhvr>
                                      <p:tavLst>
                                        <p:tav tm="0">
                                          <p:val>
                                            <p:fltVal val="0"/>
                                          </p:val>
                                        </p:tav>
                                        <p:tav tm="100000">
                                          <p:val>
                                            <p:strVal val="#ppt_h"/>
                                          </p:val>
                                        </p:tav>
                                      </p:tavLst>
                                    </p:anim>
                                    <p:anim calcmode="lin" valueType="num">
                                      <p:cBhvr>
                                        <p:cTn id="114" dur="500" fill="hold"/>
                                        <p:tgtEl>
                                          <p:spTgt spid="19"/>
                                        </p:tgtEl>
                                        <p:attrNameLst>
                                          <p:attrName>style.rotation</p:attrName>
                                        </p:attrNameLst>
                                      </p:cBhvr>
                                      <p:tavLst>
                                        <p:tav tm="0">
                                          <p:val>
                                            <p:fltVal val="90"/>
                                          </p:val>
                                        </p:tav>
                                        <p:tav tm="100000">
                                          <p:val>
                                            <p:fltVal val="0"/>
                                          </p:val>
                                        </p:tav>
                                      </p:tavLst>
                                    </p:anim>
                                    <p:animEffect transition="in" filter="fade">
                                      <p:cBhvr>
                                        <p:cTn id="115" dur="500"/>
                                        <p:tgtEl>
                                          <p:spTgt spid="19"/>
                                        </p:tgtEl>
                                      </p:cBhvr>
                                    </p:animEffect>
                                  </p:childTnLst>
                                </p:cTn>
                              </p:par>
                            </p:childTnLst>
                          </p:cTn>
                        </p:par>
                        <p:par>
                          <p:cTn id="116" fill="hold">
                            <p:stCondLst>
                              <p:cond delay="8000"/>
                            </p:stCondLst>
                            <p:childTnLst>
                              <p:par>
                                <p:cTn id="117" presetID="31" presetClass="entr" presetSubtype="0" fill="hold" nodeType="after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p:cTn id="119" dur="500" fill="hold"/>
                                        <p:tgtEl>
                                          <p:spTgt spid="21"/>
                                        </p:tgtEl>
                                        <p:attrNameLst>
                                          <p:attrName>ppt_w</p:attrName>
                                        </p:attrNameLst>
                                      </p:cBhvr>
                                      <p:tavLst>
                                        <p:tav tm="0">
                                          <p:val>
                                            <p:fltVal val="0"/>
                                          </p:val>
                                        </p:tav>
                                        <p:tav tm="100000">
                                          <p:val>
                                            <p:strVal val="#ppt_w"/>
                                          </p:val>
                                        </p:tav>
                                      </p:tavLst>
                                    </p:anim>
                                    <p:anim calcmode="lin" valueType="num">
                                      <p:cBhvr>
                                        <p:cTn id="120" dur="500" fill="hold"/>
                                        <p:tgtEl>
                                          <p:spTgt spid="21"/>
                                        </p:tgtEl>
                                        <p:attrNameLst>
                                          <p:attrName>ppt_h</p:attrName>
                                        </p:attrNameLst>
                                      </p:cBhvr>
                                      <p:tavLst>
                                        <p:tav tm="0">
                                          <p:val>
                                            <p:fltVal val="0"/>
                                          </p:val>
                                        </p:tav>
                                        <p:tav tm="100000">
                                          <p:val>
                                            <p:strVal val="#ppt_h"/>
                                          </p:val>
                                        </p:tav>
                                      </p:tavLst>
                                    </p:anim>
                                    <p:anim calcmode="lin" valueType="num">
                                      <p:cBhvr>
                                        <p:cTn id="121" dur="500" fill="hold"/>
                                        <p:tgtEl>
                                          <p:spTgt spid="21"/>
                                        </p:tgtEl>
                                        <p:attrNameLst>
                                          <p:attrName>style.rotation</p:attrName>
                                        </p:attrNameLst>
                                      </p:cBhvr>
                                      <p:tavLst>
                                        <p:tav tm="0">
                                          <p:val>
                                            <p:fltVal val="90"/>
                                          </p:val>
                                        </p:tav>
                                        <p:tav tm="100000">
                                          <p:val>
                                            <p:fltVal val="0"/>
                                          </p:val>
                                        </p:tav>
                                      </p:tavLst>
                                    </p:anim>
                                    <p:animEffect transition="in" filter="fade">
                                      <p:cBhvr>
                                        <p:cTn id="122" dur="500"/>
                                        <p:tgtEl>
                                          <p:spTgt spid="21"/>
                                        </p:tgtEl>
                                      </p:cBhvr>
                                    </p:animEffect>
                                  </p:childTnLst>
                                </p:cTn>
                              </p:par>
                            </p:childTnLst>
                          </p:cTn>
                        </p:par>
                        <p:par>
                          <p:cTn id="123" fill="hold">
                            <p:stCondLst>
                              <p:cond delay="8500"/>
                            </p:stCondLst>
                            <p:childTnLst>
                              <p:par>
                                <p:cTn id="124" presetID="31" presetClass="entr" presetSubtype="0" fill="hold" nodeType="after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p:cTn id="126" dur="500" fill="hold"/>
                                        <p:tgtEl>
                                          <p:spTgt spid="23"/>
                                        </p:tgtEl>
                                        <p:attrNameLst>
                                          <p:attrName>ppt_w</p:attrName>
                                        </p:attrNameLst>
                                      </p:cBhvr>
                                      <p:tavLst>
                                        <p:tav tm="0">
                                          <p:val>
                                            <p:fltVal val="0"/>
                                          </p:val>
                                        </p:tav>
                                        <p:tav tm="100000">
                                          <p:val>
                                            <p:strVal val="#ppt_w"/>
                                          </p:val>
                                        </p:tav>
                                      </p:tavLst>
                                    </p:anim>
                                    <p:anim calcmode="lin" valueType="num">
                                      <p:cBhvr>
                                        <p:cTn id="127" dur="500" fill="hold"/>
                                        <p:tgtEl>
                                          <p:spTgt spid="23"/>
                                        </p:tgtEl>
                                        <p:attrNameLst>
                                          <p:attrName>ppt_h</p:attrName>
                                        </p:attrNameLst>
                                      </p:cBhvr>
                                      <p:tavLst>
                                        <p:tav tm="0">
                                          <p:val>
                                            <p:fltVal val="0"/>
                                          </p:val>
                                        </p:tav>
                                        <p:tav tm="100000">
                                          <p:val>
                                            <p:strVal val="#ppt_h"/>
                                          </p:val>
                                        </p:tav>
                                      </p:tavLst>
                                    </p:anim>
                                    <p:anim calcmode="lin" valueType="num">
                                      <p:cBhvr>
                                        <p:cTn id="128" dur="500" fill="hold"/>
                                        <p:tgtEl>
                                          <p:spTgt spid="23"/>
                                        </p:tgtEl>
                                        <p:attrNameLst>
                                          <p:attrName>style.rotation</p:attrName>
                                        </p:attrNameLst>
                                      </p:cBhvr>
                                      <p:tavLst>
                                        <p:tav tm="0">
                                          <p:val>
                                            <p:fltVal val="90"/>
                                          </p:val>
                                        </p:tav>
                                        <p:tav tm="100000">
                                          <p:val>
                                            <p:fltVal val="0"/>
                                          </p:val>
                                        </p:tav>
                                      </p:tavLst>
                                    </p:anim>
                                    <p:animEffect transition="in" filter="fade">
                                      <p:cBhvr>
                                        <p:cTn id="1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oominginfographic0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4491" y="0"/>
            <a:ext cx="3692769" cy="6858000"/>
          </a:xfrm>
          <a:prstGeom prst="rect">
            <a:avLst/>
          </a:prstGeom>
        </p:spPr>
      </p:pic>
    </p:spTree>
    <p:extLst>
      <p:ext uri="{BB962C8B-B14F-4D97-AF65-F5344CB8AC3E}">
        <p14:creationId xmlns:p14="http://schemas.microsoft.com/office/powerpoint/2010/main" val="30775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265828"/>
            <a:ext cx="7924800" cy="856445"/>
          </a:xfrm>
        </p:spPr>
        <p:txBody>
          <a:bodyPr/>
          <a:lstStyle/>
          <a:p>
            <a:pPr algn="ctr"/>
            <a:r>
              <a:rPr lang="en-US" sz="3600" dirty="0"/>
              <a:t>“where” do they target?</a:t>
            </a:r>
          </a:p>
        </p:txBody>
      </p:sp>
      <p:graphicFrame>
        <p:nvGraphicFramePr>
          <p:cNvPr id="7" name="Content Placeholder 6"/>
          <p:cNvGraphicFramePr>
            <a:graphicFrameLocks noGrp="1"/>
          </p:cNvGraphicFramePr>
          <p:nvPr>
            <p:ph sz="quarter" idx="13"/>
            <p:extLst>
              <p:ext uri="{D42A27DB-BD31-4B8C-83A1-F6EECF244321}">
                <p14:modId xmlns:p14="http://schemas.microsoft.com/office/powerpoint/2010/main" val="2996290183"/>
              </p:ext>
            </p:extLst>
          </p:nvPr>
        </p:nvGraphicFramePr>
        <p:xfrm>
          <a:off x="381000" y="1764719"/>
          <a:ext cx="8407400" cy="4450080"/>
        </p:xfrm>
        <a:graphic>
          <a:graphicData uri="http://schemas.openxmlformats.org/drawingml/2006/table">
            <a:tbl>
              <a:tblPr firstRow="1" bandRow="1">
                <a:tableStyleId>{073A0DAA-6AF3-43AB-8588-CEC1D06C72B9}</a:tableStyleId>
              </a:tblPr>
              <a:tblGrid>
                <a:gridCol w="4203700">
                  <a:extLst>
                    <a:ext uri="{9D8B030D-6E8A-4147-A177-3AD203B41FA5}">
                      <a16:colId xmlns:a16="http://schemas.microsoft.com/office/drawing/2014/main" val="20000"/>
                    </a:ext>
                  </a:extLst>
                </a:gridCol>
                <a:gridCol w="4203700">
                  <a:extLst>
                    <a:ext uri="{9D8B030D-6E8A-4147-A177-3AD203B41FA5}">
                      <a16:colId xmlns:a16="http://schemas.microsoft.com/office/drawing/2014/main" val="20001"/>
                    </a:ext>
                  </a:extLst>
                </a:gridCol>
              </a:tblGrid>
              <a:tr h="370840">
                <a:tc>
                  <a:txBody>
                    <a:bodyPr/>
                    <a:lstStyle/>
                    <a:p>
                      <a:pPr algn="ctr"/>
                      <a:r>
                        <a:rPr lang="en-US" dirty="0"/>
                        <a:t>PLACES</a:t>
                      </a:r>
                    </a:p>
                  </a:txBody>
                  <a:tcPr/>
                </a:tc>
                <a:tc>
                  <a:txBody>
                    <a:bodyPr/>
                    <a:lstStyle/>
                    <a:p>
                      <a:pPr algn="ctr"/>
                      <a:r>
                        <a:rPr lang="en-US" dirty="0"/>
                        <a:t>INTERNET</a:t>
                      </a:r>
                    </a:p>
                  </a:txBody>
                  <a:tcPr/>
                </a:tc>
                <a:extLst>
                  <a:ext uri="{0D108BD9-81ED-4DB2-BD59-A6C34878D82A}">
                    <a16:rowId xmlns:a16="http://schemas.microsoft.com/office/drawing/2014/main" val="10000"/>
                  </a:ext>
                </a:extLst>
              </a:tr>
              <a:tr h="370840">
                <a:tc>
                  <a:txBody>
                    <a:bodyPr/>
                    <a:lstStyle/>
                    <a:p>
                      <a:r>
                        <a:rPr lang="en-US" dirty="0"/>
                        <a:t>School Campuses</a:t>
                      </a:r>
                    </a:p>
                  </a:txBody>
                  <a:tcPr/>
                </a:tc>
                <a:tc>
                  <a:txBody>
                    <a:bodyPr/>
                    <a:lstStyle/>
                    <a:p>
                      <a:r>
                        <a:rPr lang="en-US" dirty="0"/>
                        <a:t>Social Media</a:t>
                      </a:r>
                      <a:r>
                        <a:rPr lang="en-US" baseline="0" dirty="0"/>
                        <a:t> Sites</a:t>
                      </a:r>
                      <a:endParaRPr lang="en-US" dirty="0"/>
                    </a:p>
                  </a:txBody>
                  <a:tcPr/>
                </a:tc>
                <a:extLst>
                  <a:ext uri="{0D108BD9-81ED-4DB2-BD59-A6C34878D82A}">
                    <a16:rowId xmlns:a16="http://schemas.microsoft.com/office/drawing/2014/main" val="10001"/>
                  </a:ext>
                </a:extLst>
              </a:tr>
              <a:tr h="370840">
                <a:tc>
                  <a:txBody>
                    <a:bodyPr/>
                    <a:lstStyle/>
                    <a:p>
                      <a:r>
                        <a:rPr lang="en-US" dirty="0"/>
                        <a:t>Foster</a:t>
                      </a:r>
                      <a:r>
                        <a:rPr lang="en-US" baseline="0" dirty="0"/>
                        <a:t> homes/Residential </a:t>
                      </a:r>
                      <a:r>
                        <a:rPr lang="en-US" baseline="0" dirty="0" err="1"/>
                        <a:t>Tx</a:t>
                      </a:r>
                      <a:r>
                        <a:rPr lang="en-US" baseline="0" dirty="0"/>
                        <a:t> Centers</a:t>
                      </a:r>
                      <a:endParaRPr lang="en-US" dirty="0"/>
                    </a:p>
                  </a:txBody>
                  <a:tcPr/>
                </a:tc>
                <a:tc>
                  <a:txBody>
                    <a:bodyPr/>
                    <a:lstStyle/>
                    <a:p>
                      <a:r>
                        <a:rPr lang="en-US" dirty="0"/>
                        <a:t>Dating Websites</a:t>
                      </a:r>
                    </a:p>
                  </a:txBody>
                  <a:tcPr/>
                </a:tc>
                <a:extLst>
                  <a:ext uri="{0D108BD9-81ED-4DB2-BD59-A6C34878D82A}">
                    <a16:rowId xmlns:a16="http://schemas.microsoft.com/office/drawing/2014/main" val="10002"/>
                  </a:ext>
                </a:extLst>
              </a:tr>
              <a:tr h="370840">
                <a:tc>
                  <a:txBody>
                    <a:bodyPr/>
                    <a:lstStyle/>
                    <a:p>
                      <a:r>
                        <a:rPr lang="en-US" dirty="0"/>
                        <a:t>Libraries</a:t>
                      </a:r>
                    </a:p>
                  </a:txBody>
                  <a:tcPr/>
                </a:tc>
                <a:tc>
                  <a:txBody>
                    <a:bodyPr/>
                    <a:lstStyle/>
                    <a:p>
                      <a:r>
                        <a:rPr lang="en-US" dirty="0"/>
                        <a:t>Porn Sites</a:t>
                      </a:r>
                    </a:p>
                  </a:txBody>
                  <a:tcPr/>
                </a:tc>
                <a:extLst>
                  <a:ext uri="{0D108BD9-81ED-4DB2-BD59-A6C34878D82A}">
                    <a16:rowId xmlns:a16="http://schemas.microsoft.com/office/drawing/2014/main" val="10003"/>
                  </a:ext>
                </a:extLst>
              </a:tr>
              <a:tr h="370840">
                <a:tc>
                  <a:txBody>
                    <a:bodyPr/>
                    <a:lstStyle/>
                    <a:p>
                      <a:r>
                        <a:rPr lang="en-US" dirty="0"/>
                        <a:t>Shopping Centers</a:t>
                      </a:r>
                    </a:p>
                  </a:txBody>
                  <a:tcPr/>
                </a:tc>
                <a:tc>
                  <a:txBody>
                    <a:bodyPr/>
                    <a:lstStyle/>
                    <a:p>
                      <a:r>
                        <a:rPr lang="en-US" dirty="0" err="1"/>
                        <a:t>Sexting</a:t>
                      </a:r>
                      <a:r>
                        <a:rPr lang="en-US" dirty="0"/>
                        <a:t> </a:t>
                      </a:r>
                    </a:p>
                  </a:txBody>
                  <a:tcPr/>
                </a:tc>
                <a:extLst>
                  <a:ext uri="{0D108BD9-81ED-4DB2-BD59-A6C34878D82A}">
                    <a16:rowId xmlns:a16="http://schemas.microsoft.com/office/drawing/2014/main" val="10004"/>
                  </a:ext>
                </a:extLst>
              </a:tr>
              <a:tr h="370840">
                <a:tc>
                  <a:txBody>
                    <a:bodyPr/>
                    <a:lstStyle/>
                    <a:p>
                      <a:r>
                        <a:rPr lang="en-US" dirty="0"/>
                        <a:t>Parks/Playgrounds</a:t>
                      </a:r>
                    </a:p>
                  </a:txBody>
                  <a:tcPr/>
                </a:tc>
                <a:tc>
                  <a:txBody>
                    <a:bodyPr/>
                    <a:lstStyle/>
                    <a:p>
                      <a:r>
                        <a:rPr lang="en-US" dirty="0"/>
                        <a:t>Gaming/other</a:t>
                      </a:r>
                      <a:r>
                        <a:rPr lang="en-US" baseline="0" dirty="0"/>
                        <a:t> devices with internet cap.</a:t>
                      </a:r>
                      <a:endParaRPr lang="en-US" dirty="0"/>
                    </a:p>
                  </a:txBody>
                  <a:tcPr/>
                </a:tc>
                <a:extLst>
                  <a:ext uri="{0D108BD9-81ED-4DB2-BD59-A6C34878D82A}">
                    <a16:rowId xmlns:a16="http://schemas.microsoft.com/office/drawing/2014/main" val="10005"/>
                  </a:ext>
                </a:extLst>
              </a:tr>
              <a:tr h="370840">
                <a:tc>
                  <a:txBody>
                    <a:bodyPr/>
                    <a:lstStyle/>
                    <a:p>
                      <a:r>
                        <a:rPr lang="en-US" dirty="0"/>
                        <a:t>Concerts/Sports/Public Events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Classified</a:t>
                      </a:r>
                      <a:r>
                        <a:rPr lang="en-US" baseline="0" dirty="0"/>
                        <a:t> Ads (false jobs)</a:t>
                      </a:r>
                      <a:endParaRPr lang="en-US" dirty="0"/>
                    </a:p>
                  </a:txBody>
                  <a:tcPr/>
                </a:tc>
                <a:extLst>
                  <a:ext uri="{0D108BD9-81ED-4DB2-BD59-A6C34878D82A}">
                    <a16:rowId xmlns:a16="http://schemas.microsoft.com/office/drawing/2014/main" val="10006"/>
                  </a:ext>
                </a:extLst>
              </a:tr>
              <a:tr h="370840">
                <a:tc>
                  <a:txBody>
                    <a:bodyPr/>
                    <a:lstStyle/>
                    <a:p>
                      <a:r>
                        <a:rPr lang="en-US" dirty="0"/>
                        <a:t>Restaurants</a:t>
                      </a:r>
                      <a:r>
                        <a:rPr lang="en-US" baseline="0" dirty="0"/>
                        <a:t>/Bars</a:t>
                      </a:r>
                      <a:endParaRPr lang="en-US" dirty="0"/>
                    </a:p>
                  </a:txBody>
                  <a:tcPr/>
                </a:tc>
                <a:tc>
                  <a:txBody>
                    <a:bodyPr/>
                    <a:lstStyle/>
                    <a:p>
                      <a:endParaRPr lang="en-US"/>
                    </a:p>
                  </a:txBody>
                  <a:tcPr/>
                </a:tc>
                <a:extLst>
                  <a:ext uri="{0D108BD9-81ED-4DB2-BD59-A6C34878D82A}">
                    <a16:rowId xmlns:a16="http://schemas.microsoft.com/office/drawing/2014/main" val="10007"/>
                  </a:ext>
                </a:extLst>
              </a:tr>
              <a:tr h="370840">
                <a:tc>
                  <a:txBody>
                    <a:bodyPr/>
                    <a:lstStyle/>
                    <a:p>
                      <a:r>
                        <a:rPr lang="en-US" dirty="0"/>
                        <a:t>Strip Clubs</a:t>
                      </a:r>
                    </a:p>
                  </a:txBody>
                  <a:tcPr/>
                </a:tc>
                <a:tc>
                  <a:txBody>
                    <a:bodyPr/>
                    <a:lstStyle/>
                    <a:p>
                      <a:endParaRPr lang="en-US"/>
                    </a:p>
                  </a:txBody>
                  <a:tcPr/>
                </a:tc>
                <a:extLst>
                  <a:ext uri="{0D108BD9-81ED-4DB2-BD59-A6C34878D82A}">
                    <a16:rowId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Bus/Train/Metro</a:t>
                      </a:r>
                      <a:r>
                        <a:rPr lang="en-US" baseline="0" dirty="0"/>
                        <a:t> Stops</a:t>
                      </a:r>
                      <a:endParaRPr lang="en-US" dirty="0"/>
                    </a:p>
                  </a:txBody>
                  <a:tcPr/>
                </a:tc>
                <a:tc>
                  <a:txBody>
                    <a:bodyPr/>
                    <a:lstStyle/>
                    <a:p>
                      <a:endParaRPr lang="en-US"/>
                    </a:p>
                  </a:txBody>
                  <a:tcPr/>
                </a:tc>
                <a:extLst>
                  <a:ext uri="{0D108BD9-81ED-4DB2-BD59-A6C34878D82A}">
                    <a16:rowId xmlns:a16="http://schemas.microsoft.com/office/drawing/2014/main" val="100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Street/Grocery</a:t>
                      </a:r>
                      <a:r>
                        <a:rPr lang="en-US" baseline="0" dirty="0"/>
                        <a:t> Store</a:t>
                      </a:r>
                      <a:endParaRPr lang="en-US" dirty="0"/>
                    </a:p>
                  </a:txBody>
                  <a:tcPr/>
                </a:tc>
                <a:tc>
                  <a:txBody>
                    <a:bodyPr/>
                    <a:lstStyle/>
                    <a:p>
                      <a:endParaRPr lang="en-US"/>
                    </a:p>
                  </a:txBody>
                  <a:tcPr/>
                </a:tc>
                <a:extLst>
                  <a:ext uri="{0D108BD9-81ED-4DB2-BD59-A6C34878D82A}">
                    <a16:rowId xmlns:a16="http://schemas.microsoft.com/office/drawing/2014/main" val="10010"/>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565917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4014" y="1736585"/>
            <a:ext cx="7648917" cy="3046988"/>
          </a:xfrm>
          <a:prstGeom prst="rect">
            <a:avLst/>
          </a:prstGeom>
        </p:spPr>
        <p:txBody>
          <a:bodyPr wrap="square">
            <a:spAutoFit/>
          </a:bodyPr>
          <a:lstStyle/>
          <a:p>
            <a:pPr marL="685800" indent="-685800">
              <a:buFont typeface="Arial"/>
              <a:buChar char="•"/>
            </a:pPr>
            <a:r>
              <a:rPr lang="en-US" sz="4800" dirty="0"/>
              <a:t>Within 48 hours of running away… 1 in 3 teens will be approached for commercial sexual exploitation</a:t>
            </a:r>
          </a:p>
        </p:txBody>
      </p:sp>
    </p:spTree>
    <p:extLst>
      <p:ext uri="{BB962C8B-B14F-4D97-AF65-F5344CB8AC3E}">
        <p14:creationId xmlns:p14="http://schemas.microsoft.com/office/powerpoint/2010/main" val="3483311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191988"/>
            <a:ext cx="7924800" cy="930286"/>
          </a:xfrm>
        </p:spPr>
        <p:txBody>
          <a:bodyPr/>
          <a:lstStyle/>
          <a:p>
            <a:pPr algn="ctr"/>
            <a:r>
              <a:rPr lang="en-US" sz="3600" dirty="0"/>
              <a:t>“Where” do they target?</a:t>
            </a:r>
          </a:p>
        </p:txBody>
      </p:sp>
      <p:graphicFrame>
        <p:nvGraphicFramePr>
          <p:cNvPr id="7" name="Content Placeholder 6"/>
          <p:cNvGraphicFramePr>
            <a:graphicFrameLocks noGrp="1"/>
          </p:cNvGraphicFramePr>
          <p:nvPr>
            <p:ph sz="quarter" idx="13"/>
            <p:extLst>
              <p:ext uri="{D42A27DB-BD31-4B8C-83A1-F6EECF244321}">
                <p14:modId xmlns:p14="http://schemas.microsoft.com/office/powerpoint/2010/main" val="3902441149"/>
              </p:ext>
            </p:extLst>
          </p:nvPr>
        </p:nvGraphicFramePr>
        <p:xfrm>
          <a:off x="381000" y="1764719"/>
          <a:ext cx="8407400" cy="4450080"/>
        </p:xfrm>
        <a:graphic>
          <a:graphicData uri="http://schemas.openxmlformats.org/drawingml/2006/table">
            <a:tbl>
              <a:tblPr firstRow="1" bandRow="1">
                <a:tableStyleId>{073A0DAA-6AF3-43AB-8588-CEC1D06C72B9}</a:tableStyleId>
              </a:tblPr>
              <a:tblGrid>
                <a:gridCol w="4203700">
                  <a:extLst>
                    <a:ext uri="{9D8B030D-6E8A-4147-A177-3AD203B41FA5}">
                      <a16:colId xmlns:a16="http://schemas.microsoft.com/office/drawing/2014/main" val="20000"/>
                    </a:ext>
                  </a:extLst>
                </a:gridCol>
                <a:gridCol w="4203700">
                  <a:extLst>
                    <a:ext uri="{9D8B030D-6E8A-4147-A177-3AD203B41FA5}">
                      <a16:colId xmlns:a16="http://schemas.microsoft.com/office/drawing/2014/main" val="20001"/>
                    </a:ext>
                  </a:extLst>
                </a:gridCol>
              </a:tblGrid>
              <a:tr h="370840">
                <a:tc>
                  <a:txBody>
                    <a:bodyPr/>
                    <a:lstStyle/>
                    <a:p>
                      <a:pPr algn="ctr"/>
                      <a:r>
                        <a:rPr lang="en-US" dirty="0"/>
                        <a:t>PLACES</a:t>
                      </a:r>
                    </a:p>
                  </a:txBody>
                  <a:tcPr/>
                </a:tc>
                <a:tc>
                  <a:txBody>
                    <a:bodyPr/>
                    <a:lstStyle/>
                    <a:p>
                      <a:pPr algn="ctr"/>
                      <a:r>
                        <a:rPr lang="en-US" dirty="0"/>
                        <a:t>INTERNET</a:t>
                      </a:r>
                    </a:p>
                  </a:txBody>
                  <a:tcPr/>
                </a:tc>
                <a:extLst>
                  <a:ext uri="{0D108BD9-81ED-4DB2-BD59-A6C34878D82A}">
                    <a16:rowId xmlns:a16="http://schemas.microsoft.com/office/drawing/2014/main" val="10000"/>
                  </a:ext>
                </a:extLst>
              </a:tr>
              <a:tr h="370840">
                <a:tc>
                  <a:txBody>
                    <a:bodyPr/>
                    <a:lstStyle/>
                    <a:p>
                      <a:r>
                        <a:rPr lang="en-US" dirty="0"/>
                        <a:t>School Campuses</a:t>
                      </a:r>
                    </a:p>
                  </a:txBody>
                  <a:tcPr/>
                </a:tc>
                <a:tc>
                  <a:txBody>
                    <a:bodyPr/>
                    <a:lstStyle/>
                    <a:p>
                      <a:r>
                        <a:rPr lang="en-US" dirty="0"/>
                        <a:t>Social Media</a:t>
                      </a:r>
                      <a:r>
                        <a:rPr lang="en-US" baseline="0" dirty="0"/>
                        <a:t> Sites</a:t>
                      </a:r>
                      <a:endParaRPr lang="en-US" dirty="0"/>
                    </a:p>
                  </a:txBody>
                  <a:tcPr/>
                </a:tc>
                <a:extLst>
                  <a:ext uri="{0D108BD9-81ED-4DB2-BD59-A6C34878D82A}">
                    <a16:rowId xmlns:a16="http://schemas.microsoft.com/office/drawing/2014/main" val="10001"/>
                  </a:ext>
                </a:extLst>
              </a:tr>
              <a:tr h="370840">
                <a:tc>
                  <a:txBody>
                    <a:bodyPr/>
                    <a:lstStyle/>
                    <a:p>
                      <a:r>
                        <a:rPr lang="en-US" dirty="0"/>
                        <a:t>Foster</a:t>
                      </a:r>
                      <a:r>
                        <a:rPr lang="en-US" baseline="0" dirty="0"/>
                        <a:t> homes/Residential </a:t>
                      </a:r>
                      <a:r>
                        <a:rPr lang="en-US" baseline="0" dirty="0" err="1"/>
                        <a:t>Tx</a:t>
                      </a:r>
                      <a:r>
                        <a:rPr lang="en-US" baseline="0" dirty="0"/>
                        <a:t> Centers</a:t>
                      </a:r>
                      <a:endParaRPr lang="en-US" dirty="0"/>
                    </a:p>
                  </a:txBody>
                  <a:tcPr/>
                </a:tc>
                <a:tc>
                  <a:txBody>
                    <a:bodyPr/>
                    <a:lstStyle/>
                    <a:p>
                      <a:r>
                        <a:rPr lang="en-US" dirty="0"/>
                        <a:t>Dating Websites</a:t>
                      </a:r>
                    </a:p>
                  </a:txBody>
                  <a:tcPr/>
                </a:tc>
                <a:extLst>
                  <a:ext uri="{0D108BD9-81ED-4DB2-BD59-A6C34878D82A}">
                    <a16:rowId xmlns:a16="http://schemas.microsoft.com/office/drawing/2014/main" val="10002"/>
                  </a:ext>
                </a:extLst>
              </a:tr>
              <a:tr h="370840">
                <a:tc>
                  <a:txBody>
                    <a:bodyPr/>
                    <a:lstStyle/>
                    <a:p>
                      <a:r>
                        <a:rPr lang="en-US" dirty="0"/>
                        <a:t>Libraries</a:t>
                      </a:r>
                    </a:p>
                  </a:txBody>
                  <a:tcPr/>
                </a:tc>
                <a:tc>
                  <a:txBody>
                    <a:bodyPr/>
                    <a:lstStyle/>
                    <a:p>
                      <a:r>
                        <a:rPr lang="en-US" dirty="0"/>
                        <a:t>Porn Sites</a:t>
                      </a:r>
                    </a:p>
                  </a:txBody>
                  <a:tcPr/>
                </a:tc>
                <a:extLst>
                  <a:ext uri="{0D108BD9-81ED-4DB2-BD59-A6C34878D82A}">
                    <a16:rowId xmlns:a16="http://schemas.microsoft.com/office/drawing/2014/main" val="10003"/>
                  </a:ext>
                </a:extLst>
              </a:tr>
              <a:tr h="370840">
                <a:tc>
                  <a:txBody>
                    <a:bodyPr/>
                    <a:lstStyle/>
                    <a:p>
                      <a:r>
                        <a:rPr lang="en-US" dirty="0"/>
                        <a:t>Shopping Centers</a:t>
                      </a:r>
                    </a:p>
                  </a:txBody>
                  <a:tcPr/>
                </a:tc>
                <a:tc>
                  <a:txBody>
                    <a:bodyPr/>
                    <a:lstStyle/>
                    <a:p>
                      <a:r>
                        <a:rPr lang="en-US" dirty="0" err="1"/>
                        <a:t>Sexting</a:t>
                      </a:r>
                      <a:r>
                        <a:rPr lang="en-US" dirty="0"/>
                        <a:t> </a:t>
                      </a:r>
                    </a:p>
                  </a:txBody>
                  <a:tcPr/>
                </a:tc>
                <a:extLst>
                  <a:ext uri="{0D108BD9-81ED-4DB2-BD59-A6C34878D82A}">
                    <a16:rowId xmlns:a16="http://schemas.microsoft.com/office/drawing/2014/main" val="10004"/>
                  </a:ext>
                </a:extLst>
              </a:tr>
              <a:tr h="370840">
                <a:tc>
                  <a:txBody>
                    <a:bodyPr/>
                    <a:lstStyle/>
                    <a:p>
                      <a:r>
                        <a:rPr lang="en-US" dirty="0"/>
                        <a:t>Parks/Playgrounds</a:t>
                      </a:r>
                    </a:p>
                  </a:txBody>
                  <a:tcPr/>
                </a:tc>
                <a:tc>
                  <a:txBody>
                    <a:bodyPr/>
                    <a:lstStyle/>
                    <a:p>
                      <a:r>
                        <a:rPr lang="en-US" dirty="0"/>
                        <a:t>Gaming/other</a:t>
                      </a:r>
                      <a:r>
                        <a:rPr lang="en-US" baseline="0" dirty="0"/>
                        <a:t> devices with internet cap.</a:t>
                      </a:r>
                      <a:endParaRPr lang="en-US" dirty="0"/>
                    </a:p>
                  </a:txBody>
                  <a:tcPr/>
                </a:tc>
                <a:extLst>
                  <a:ext uri="{0D108BD9-81ED-4DB2-BD59-A6C34878D82A}">
                    <a16:rowId xmlns:a16="http://schemas.microsoft.com/office/drawing/2014/main" val="10005"/>
                  </a:ext>
                </a:extLst>
              </a:tr>
              <a:tr h="370840">
                <a:tc>
                  <a:txBody>
                    <a:bodyPr/>
                    <a:lstStyle/>
                    <a:p>
                      <a:r>
                        <a:rPr lang="en-US" dirty="0"/>
                        <a:t>Concerts/Sports/Public Events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Classified</a:t>
                      </a:r>
                      <a:r>
                        <a:rPr lang="en-US" baseline="0" dirty="0"/>
                        <a:t> Ads (false jobs)</a:t>
                      </a:r>
                      <a:endParaRPr lang="en-US" dirty="0"/>
                    </a:p>
                  </a:txBody>
                  <a:tcPr/>
                </a:tc>
                <a:extLst>
                  <a:ext uri="{0D108BD9-81ED-4DB2-BD59-A6C34878D82A}">
                    <a16:rowId xmlns:a16="http://schemas.microsoft.com/office/drawing/2014/main" val="10006"/>
                  </a:ext>
                </a:extLst>
              </a:tr>
              <a:tr h="370840">
                <a:tc>
                  <a:txBody>
                    <a:bodyPr/>
                    <a:lstStyle/>
                    <a:p>
                      <a:r>
                        <a:rPr lang="en-US" dirty="0"/>
                        <a:t>Restaurants</a:t>
                      </a:r>
                      <a:r>
                        <a:rPr lang="en-US" baseline="0" dirty="0"/>
                        <a:t>/Bars</a:t>
                      </a:r>
                      <a:endParaRPr lang="en-US" dirty="0"/>
                    </a:p>
                  </a:txBody>
                  <a:tcPr/>
                </a:tc>
                <a:tc>
                  <a:txBody>
                    <a:bodyPr/>
                    <a:lstStyle/>
                    <a:p>
                      <a:endParaRPr lang="en-US"/>
                    </a:p>
                  </a:txBody>
                  <a:tcPr/>
                </a:tc>
                <a:extLst>
                  <a:ext uri="{0D108BD9-81ED-4DB2-BD59-A6C34878D82A}">
                    <a16:rowId xmlns:a16="http://schemas.microsoft.com/office/drawing/2014/main" val="10007"/>
                  </a:ext>
                </a:extLst>
              </a:tr>
              <a:tr h="370840">
                <a:tc>
                  <a:txBody>
                    <a:bodyPr/>
                    <a:lstStyle/>
                    <a:p>
                      <a:r>
                        <a:rPr lang="en-US" dirty="0"/>
                        <a:t>Strip Clubs</a:t>
                      </a:r>
                    </a:p>
                  </a:txBody>
                  <a:tcPr/>
                </a:tc>
                <a:tc>
                  <a:txBody>
                    <a:bodyPr/>
                    <a:lstStyle/>
                    <a:p>
                      <a:endParaRPr lang="en-US"/>
                    </a:p>
                  </a:txBody>
                  <a:tcPr/>
                </a:tc>
                <a:extLst>
                  <a:ext uri="{0D108BD9-81ED-4DB2-BD59-A6C34878D82A}">
                    <a16:rowId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Bus/Train/Metro</a:t>
                      </a:r>
                      <a:r>
                        <a:rPr lang="en-US" baseline="0" dirty="0"/>
                        <a:t> Stops</a:t>
                      </a:r>
                      <a:endParaRPr lang="en-US" dirty="0"/>
                    </a:p>
                  </a:txBody>
                  <a:tcPr/>
                </a:tc>
                <a:tc>
                  <a:txBody>
                    <a:bodyPr/>
                    <a:lstStyle/>
                    <a:p>
                      <a:endParaRPr lang="en-US"/>
                    </a:p>
                  </a:txBody>
                  <a:tcPr/>
                </a:tc>
                <a:extLst>
                  <a:ext uri="{0D108BD9-81ED-4DB2-BD59-A6C34878D82A}">
                    <a16:rowId xmlns:a16="http://schemas.microsoft.com/office/drawing/2014/main" val="100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Street/Grocery</a:t>
                      </a:r>
                      <a:r>
                        <a:rPr lang="en-US" baseline="0" dirty="0"/>
                        <a:t> Store</a:t>
                      </a:r>
                      <a:endParaRPr lang="en-US" dirty="0"/>
                    </a:p>
                  </a:txBody>
                  <a:tcPr/>
                </a:tc>
                <a:tc>
                  <a:txBody>
                    <a:bodyPr/>
                    <a:lstStyle/>
                    <a:p>
                      <a:endParaRPr lang="en-US"/>
                    </a:p>
                  </a:txBody>
                  <a:tcPr/>
                </a:tc>
                <a:extLst>
                  <a:ext uri="{0D108BD9-81ED-4DB2-BD59-A6C34878D82A}">
                    <a16:rowId xmlns:a16="http://schemas.microsoft.com/office/drawing/2014/main" val="10010"/>
                  </a:ext>
                </a:extLst>
              </a:tr>
              <a:tr h="37084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281722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Content Placeholder 3"/>
          <p:cNvPicPr>
            <a:picLocks noGrp="1"/>
          </p:cNvPicPr>
          <p:nvPr>
            <p:ph idx="4294967295"/>
          </p:nvPr>
        </p:nvPicPr>
        <p:blipFill>
          <a:blip r:embed="rId3">
            <a:extLst>
              <a:ext uri="{28A0092B-C50C-407E-A947-70E740481C1C}">
                <a14:useLocalDpi xmlns:a14="http://schemas.microsoft.com/office/drawing/2010/main" val="0"/>
              </a:ext>
            </a:extLst>
          </a:blip>
          <a:srcRect l="34520" t="9778" r="32558" b="4709"/>
          <a:stretch>
            <a:fillRect/>
          </a:stretch>
        </p:blipFill>
        <p:spPr>
          <a:xfrm>
            <a:off x="2371828" y="193675"/>
            <a:ext cx="4572000" cy="6400800"/>
          </a:xfrm>
        </p:spPr>
      </p:pic>
    </p:spTree>
    <p:extLst>
      <p:ext uri="{BB962C8B-B14F-4D97-AF65-F5344CB8AC3E}">
        <p14:creationId xmlns:p14="http://schemas.microsoft.com/office/powerpoint/2010/main" val="355999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4000" dirty="0"/>
              <a:t>True or false?</a:t>
            </a:r>
          </a:p>
        </p:txBody>
      </p:sp>
      <p:sp>
        <p:nvSpPr>
          <p:cNvPr id="2" name="Content Placeholder 1"/>
          <p:cNvSpPr>
            <a:spLocks noGrp="1"/>
          </p:cNvSpPr>
          <p:nvPr>
            <p:ph sz="quarter" idx="13"/>
          </p:nvPr>
        </p:nvSpPr>
        <p:spPr>
          <a:xfrm>
            <a:off x="191377" y="1923667"/>
            <a:ext cx="8745465" cy="3120356"/>
          </a:xfrm>
        </p:spPr>
        <p:txBody>
          <a:bodyPr>
            <a:normAutofit fontScale="85000" lnSpcReduction="20000"/>
          </a:bodyPr>
          <a:lstStyle/>
          <a:p>
            <a:r>
              <a:rPr lang="en-US" sz="5400" dirty="0"/>
              <a:t>Pornography and our </a:t>
            </a:r>
          </a:p>
          <a:p>
            <a:pPr marL="45720" indent="0">
              <a:buNone/>
            </a:pPr>
            <a:r>
              <a:rPr lang="en-US" sz="5400" dirty="0"/>
              <a:t>Sexualized Culture contributes to </a:t>
            </a:r>
          </a:p>
          <a:p>
            <a:pPr marL="45720" indent="0">
              <a:buNone/>
            </a:pPr>
            <a:r>
              <a:rPr lang="en-US" sz="5400" dirty="0"/>
              <a:t>the demand for</a:t>
            </a:r>
          </a:p>
          <a:p>
            <a:pPr marL="45720" indent="0">
              <a:buNone/>
            </a:pPr>
            <a:r>
              <a:rPr lang="en-US" sz="5400" dirty="0"/>
              <a:t>Human Trafficking</a:t>
            </a:r>
          </a:p>
        </p:txBody>
      </p:sp>
      <p:pic>
        <p:nvPicPr>
          <p:cNvPr id="4" name="Picture 3" descr="Porn Addiction.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965" y="3702788"/>
            <a:ext cx="3939877" cy="2682469"/>
          </a:xfrm>
          <a:prstGeom prst="rect">
            <a:avLst/>
          </a:prstGeom>
        </p:spPr>
      </p:pic>
    </p:spTree>
    <p:extLst>
      <p:ext uri="{BB962C8B-B14F-4D97-AF65-F5344CB8AC3E}">
        <p14:creationId xmlns:p14="http://schemas.microsoft.com/office/powerpoint/2010/main" val="2597356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462" y="177219"/>
            <a:ext cx="7804210" cy="6480029"/>
          </a:xfrm>
          <a:prstGeom prst="rect">
            <a:avLst/>
          </a:prstGeom>
        </p:spPr>
      </p:pic>
    </p:spTree>
    <p:extLst>
      <p:ext uri="{BB962C8B-B14F-4D97-AF65-F5344CB8AC3E}">
        <p14:creationId xmlns:p14="http://schemas.microsoft.com/office/powerpoint/2010/main" val="2571239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360C12-6206-40B1-9618-BD83042FA605}"/>
              </a:ext>
            </a:extLst>
          </p:cNvPr>
          <p:cNvPicPr>
            <a:picLocks noChangeAspect="1"/>
          </p:cNvPicPr>
          <p:nvPr/>
        </p:nvPicPr>
        <p:blipFill rotWithShape="1">
          <a:blip r:embed="rId2"/>
          <a:srcRect b="84622"/>
          <a:stretch/>
        </p:blipFill>
        <p:spPr>
          <a:xfrm>
            <a:off x="806116" y="706532"/>
            <a:ext cx="5281864" cy="2066112"/>
          </a:xfrm>
          <a:prstGeom prst="rect">
            <a:avLst/>
          </a:prstGeom>
        </p:spPr>
      </p:pic>
      <p:pic>
        <p:nvPicPr>
          <p:cNvPr id="5" name="Picture 4">
            <a:extLst>
              <a:ext uri="{FF2B5EF4-FFF2-40B4-BE49-F238E27FC236}">
                <a16:creationId xmlns:a16="http://schemas.microsoft.com/office/drawing/2014/main" id="{69E9BC04-18B4-4652-A8AC-26B79D76387D}"/>
              </a:ext>
            </a:extLst>
          </p:cNvPr>
          <p:cNvPicPr>
            <a:picLocks noChangeAspect="1"/>
          </p:cNvPicPr>
          <p:nvPr/>
        </p:nvPicPr>
        <p:blipFill rotWithShape="1">
          <a:blip r:embed="rId2"/>
          <a:srcRect l="4688" t="16081" r="4615" b="78130"/>
          <a:stretch/>
        </p:blipFill>
        <p:spPr>
          <a:xfrm>
            <a:off x="1780675" y="2946465"/>
            <a:ext cx="5943600" cy="965070"/>
          </a:xfrm>
          <a:prstGeom prst="rect">
            <a:avLst/>
          </a:prstGeom>
        </p:spPr>
      </p:pic>
      <p:pic>
        <p:nvPicPr>
          <p:cNvPr id="6" name="Picture 5">
            <a:extLst>
              <a:ext uri="{FF2B5EF4-FFF2-40B4-BE49-F238E27FC236}">
                <a16:creationId xmlns:a16="http://schemas.microsoft.com/office/drawing/2014/main" id="{35042591-6018-4B02-9C8D-64DAADB4B159}"/>
              </a:ext>
            </a:extLst>
          </p:cNvPr>
          <p:cNvPicPr>
            <a:picLocks noChangeAspect="1"/>
          </p:cNvPicPr>
          <p:nvPr/>
        </p:nvPicPr>
        <p:blipFill rotWithShape="1">
          <a:blip r:embed="rId2"/>
          <a:srcRect t="22514" b="66918"/>
          <a:stretch/>
        </p:blipFill>
        <p:spPr>
          <a:xfrm>
            <a:off x="3237701" y="4259178"/>
            <a:ext cx="5147104" cy="1383632"/>
          </a:xfrm>
          <a:prstGeom prst="rect">
            <a:avLst/>
          </a:prstGeom>
        </p:spPr>
      </p:pic>
    </p:spTree>
    <p:extLst>
      <p:ext uri="{BB962C8B-B14F-4D97-AF65-F5344CB8AC3E}">
        <p14:creationId xmlns:p14="http://schemas.microsoft.com/office/powerpoint/2010/main" val="385075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2FA343-DC4F-43A5-A949-6A59D1674FA5}"/>
              </a:ext>
            </a:extLst>
          </p:cNvPr>
          <p:cNvPicPr>
            <a:picLocks noChangeAspect="1"/>
          </p:cNvPicPr>
          <p:nvPr/>
        </p:nvPicPr>
        <p:blipFill rotWithShape="1">
          <a:blip r:embed="rId2"/>
          <a:srcRect t="32806" b="59659"/>
          <a:stretch/>
        </p:blipFill>
        <p:spPr>
          <a:xfrm>
            <a:off x="374184" y="312822"/>
            <a:ext cx="8505121" cy="1630249"/>
          </a:xfrm>
          <a:prstGeom prst="rect">
            <a:avLst/>
          </a:prstGeom>
        </p:spPr>
      </p:pic>
      <p:pic>
        <p:nvPicPr>
          <p:cNvPr id="3" name="Picture 2">
            <a:extLst>
              <a:ext uri="{FF2B5EF4-FFF2-40B4-BE49-F238E27FC236}">
                <a16:creationId xmlns:a16="http://schemas.microsoft.com/office/drawing/2014/main" id="{7E88763B-9621-47DF-A5C6-EEC89CE5521B}"/>
              </a:ext>
            </a:extLst>
          </p:cNvPr>
          <p:cNvPicPr>
            <a:picLocks noChangeAspect="1"/>
          </p:cNvPicPr>
          <p:nvPr/>
        </p:nvPicPr>
        <p:blipFill rotWithShape="1">
          <a:blip r:embed="rId2"/>
          <a:srcRect t="48683" b="42132"/>
          <a:stretch/>
        </p:blipFill>
        <p:spPr>
          <a:xfrm>
            <a:off x="870200" y="2227634"/>
            <a:ext cx="5797205" cy="1354383"/>
          </a:xfrm>
          <a:prstGeom prst="rect">
            <a:avLst/>
          </a:prstGeom>
        </p:spPr>
      </p:pic>
      <p:pic>
        <p:nvPicPr>
          <p:cNvPr id="4" name="Picture 3">
            <a:extLst>
              <a:ext uri="{FF2B5EF4-FFF2-40B4-BE49-F238E27FC236}">
                <a16:creationId xmlns:a16="http://schemas.microsoft.com/office/drawing/2014/main" id="{FA2A069B-1DD6-485F-AF84-F4B7802D3FF1}"/>
              </a:ext>
            </a:extLst>
          </p:cNvPr>
          <p:cNvPicPr>
            <a:picLocks noChangeAspect="1"/>
          </p:cNvPicPr>
          <p:nvPr/>
        </p:nvPicPr>
        <p:blipFill rotWithShape="1">
          <a:blip r:embed="rId2"/>
          <a:srcRect l="3066" t="58025" r="2340" b="34176"/>
          <a:stretch/>
        </p:blipFill>
        <p:spPr>
          <a:xfrm>
            <a:off x="1553984" y="3866580"/>
            <a:ext cx="7031511" cy="1474640"/>
          </a:xfrm>
          <a:prstGeom prst="rect">
            <a:avLst/>
          </a:prstGeom>
        </p:spPr>
      </p:pic>
    </p:spTree>
    <p:extLst>
      <p:ext uri="{BB962C8B-B14F-4D97-AF65-F5344CB8AC3E}">
        <p14:creationId xmlns:p14="http://schemas.microsoft.com/office/powerpoint/2010/main" val="1293776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98AF98-9CEB-475B-A75C-998B0E634423}"/>
              </a:ext>
            </a:extLst>
          </p:cNvPr>
          <p:cNvPicPr>
            <a:picLocks noChangeAspect="1"/>
          </p:cNvPicPr>
          <p:nvPr/>
        </p:nvPicPr>
        <p:blipFill rotWithShape="1">
          <a:blip r:embed="rId2"/>
          <a:srcRect t="66871" b="25425"/>
          <a:stretch/>
        </p:blipFill>
        <p:spPr>
          <a:xfrm>
            <a:off x="519750" y="782051"/>
            <a:ext cx="8104499" cy="1588170"/>
          </a:xfrm>
          <a:prstGeom prst="rect">
            <a:avLst/>
          </a:prstGeom>
        </p:spPr>
      </p:pic>
    </p:spTree>
    <p:extLst>
      <p:ext uri="{BB962C8B-B14F-4D97-AF65-F5344CB8AC3E}">
        <p14:creationId xmlns:p14="http://schemas.microsoft.com/office/powerpoint/2010/main" val="2709012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6754"/>
            <a:ext cx="7924800" cy="959823"/>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 Big Contributing Problem</a:t>
            </a:r>
          </a:p>
        </p:txBody>
      </p:sp>
      <p:sp>
        <p:nvSpPr>
          <p:cNvPr id="3" name="Content Placeholder 2"/>
          <p:cNvSpPr>
            <a:spLocks noGrp="1"/>
          </p:cNvSpPr>
          <p:nvPr>
            <p:ph sz="quarter" idx="13"/>
          </p:nvPr>
        </p:nvSpPr>
        <p:spPr>
          <a:xfrm>
            <a:off x="380999" y="1402983"/>
            <a:ext cx="8407893" cy="4974993"/>
          </a:xfrm>
        </p:spPr>
        <p:txBody>
          <a:bodyPr>
            <a:normAutofit/>
          </a:bodyPr>
          <a:lstStyle/>
          <a:p>
            <a:pPr lvl="1"/>
            <a:r>
              <a:rPr lang="en-US" sz="2800" dirty="0"/>
              <a:t>70% of men aged 18-34 visit a porn website regularly</a:t>
            </a:r>
          </a:p>
          <a:p>
            <a:pPr lvl="1"/>
            <a:r>
              <a:rPr lang="en-US" sz="2800" dirty="0"/>
              <a:t>90% boys exposed to porn by 8-11 </a:t>
            </a:r>
            <a:r>
              <a:rPr lang="en-US" sz="2800" dirty="0" err="1"/>
              <a:t>yrs</a:t>
            </a:r>
            <a:r>
              <a:rPr lang="en-US" sz="2800" dirty="0"/>
              <a:t> old </a:t>
            </a:r>
          </a:p>
          <a:p>
            <a:pPr marL="365760" lvl="1" indent="0" algn="ctr">
              <a:buNone/>
            </a:pPr>
            <a:r>
              <a:rPr lang="en-US" sz="1700" dirty="0"/>
              <a:t>(</a:t>
            </a:r>
            <a:r>
              <a:rPr lang="en-US" sz="1700" dirty="0" err="1"/>
              <a:t>www.thenovusproject.org</a:t>
            </a:r>
            <a:r>
              <a:rPr lang="en-US" sz="1700" dirty="0"/>
              <a:t>)</a:t>
            </a:r>
          </a:p>
          <a:p>
            <a:pPr lvl="1"/>
            <a:r>
              <a:rPr lang="en-US" sz="2800" dirty="0"/>
              <a:t>Every second, almost 30,000 people view pornography</a:t>
            </a:r>
          </a:p>
          <a:p>
            <a:pPr lvl="1"/>
            <a:r>
              <a:rPr lang="en-US" sz="2800" dirty="0"/>
              <a:t>Every minute, $200,000 is spent on pornography</a:t>
            </a:r>
          </a:p>
          <a:p>
            <a:pPr marL="640080" lvl="2" indent="0" algn="ctr">
              <a:buNone/>
            </a:pPr>
            <a:r>
              <a:rPr lang="en-US" sz="2800" dirty="0"/>
              <a:t>  </a:t>
            </a:r>
            <a:r>
              <a:rPr lang="en-US" sz="1700" dirty="0"/>
              <a:t>(Ana </a:t>
            </a:r>
            <a:r>
              <a:rPr lang="en-US" sz="1700" dirty="0" err="1"/>
              <a:t>Sutler</a:t>
            </a:r>
            <a:r>
              <a:rPr lang="en-US" sz="1700" dirty="0"/>
              <a:t>, 2011. The Connections Between Pornography and Sex Trafficking.)</a:t>
            </a:r>
          </a:p>
          <a:p>
            <a:pPr marL="640080" lvl="2" indent="0" algn="ctr">
              <a:buNone/>
            </a:pPr>
            <a:endParaRPr lang="en-US" dirty="0"/>
          </a:p>
          <a:p>
            <a:pPr marL="640080" lvl="2" indent="0" algn="ctr">
              <a:buNone/>
            </a:pPr>
            <a:r>
              <a:rPr lang="en-US" sz="2800" dirty="0" err="1"/>
              <a:t>www.fightthenewdrug.org</a:t>
            </a:r>
            <a:endParaRPr lang="en-US" sz="2800" dirty="0"/>
          </a:p>
          <a:p>
            <a:endParaRPr lang="en-US" dirty="0"/>
          </a:p>
        </p:txBody>
      </p:sp>
    </p:spTree>
    <p:extLst>
      <p:ext uri="{BB962C8B-B14F-4D97-AF65-F5344CB8AC3E}">
        <p14:creationId xmlns:p14="http://schemas.microsoft.com/office/powerpoint/2010/main" val="1759234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16819" y="1028455"/>
            <a:ext cx="8245441" cy="4890481"/>
          </a:xfrm>
        </p:spPr>
        <p:txBody>
          <a:bodyPr/>
          <a:lstStyle/>
          <a:p>
            <a:pPr marL="0" indent="0" algn="ctr">
              <a:buNone/>
            </a:pPr>
            <a:endParaRPr lang="en-US" dirty="0"/>
          </a:p>
          <a:p>
            <a:pPr marL="0" indent="0" algn="ctr">
              <a:buNone/>
            </a:pPr>
            <a:r>
              <a:rPr lang="en-US" sz="4400" dirty="0"/>
              <a:t>“10% of all pornographic images are of infants and toddlers;</a:t>
            </a:r>
          </a:p>
          <a:p>
            <a:pPr marL="0" indent="0" algn="ctr">
              <a:buNone/>
            </a:pPr>
            <a:r>
              <a:rPr lang="en-US" sz="4400" dirty="0"/>
              <a:t> 76% are of pre-pubescent children.”</a:t>
            </a:r>
          </a:p>
          <a:p>
            <a:pPr marL="0" indent="0" algn="ctr">
              <a:buNone/>
            </a:pPr>
            <a:endParaRPr lang="en-US" dirty="0"/>
          </a:p>
          <a:p>
            <a:pPr marL="0" indent="0" algn="ctr">
              <a:buNone/>
            </a:pPr>
            <a:r>
              <a:rPr lang="en-US" dirty="0"/>
              <a:t> </a:t>
            </a:r>
            <a:r>
              <a:rPr lang="en-US" sz="2000" dirty="0"/>
              <a:t>(National Center for Missing and Exploited Children, 2016)</a:t>
            </a:r>
          </a:p>
        </p:txBody>
      </p:sp>
    </p:spTree>
    <p:extLst>
      <p:ext uri="{BB962C8B-B14F-4D97-AF65-F5344CB8AC3E}">
        <p14:creationId xmlns:p14="http://schemas.microsoft.com/office/powerpoint/2010/main" val="1761053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502052" y="1299605"/>
            <a:ext cx="3841348" cy="4415395"/>
          </a:xfrm>
        </p:spPr>
        <p:txBody>
          <a:bodyPr>
            <a:normAutofit/>
          </a:bodyPr>
          <a:lstStyle/>
          <a:p>
            <a:r>
              <a:rPr lang="en-US" sz="2000" u="sng" dirty="0"/>
              <a:t>Friend</a:t>
            </a:r>
          </a:p>
          <a:p>
            <a:pPr lvl="1"/>
            <a:r>
              <a:rPr lang="en-US" sz="2000" dirty="0"/>
              <a:t>Expensive items</a:t>
            </a:r>
          </a:p>
          <a:p>
            <a:pPr lvl="1"/>
            <a:r>
              <a:rPr lang="en-US" sz="2000" dirty="0"/>
              <a:t>Hotel keys</a:t>
            </a:r>
          </a:p>
          <a:p>
            <a:pPr lvl="1"/>
            <a:r>
              <a:rPr lang="en-US" sz="2000" dirty="0"/>
              <a:t>Unexplained absences</a:t>
            </a:r>
          </a:p>
          <a:p>
            <a:pPr lvl="1"/>
            <a:r>
              <a:rPr lang="en-US" sz="2000" dirty="0"/>
              <a:t>Sexual language</a:t>
            </a:r>
          </a:p>
          <a:p>
            <a:pPr lvl="1"/>
            <a:r>
              <a:rPr lang="en-US" sz="2000" dirty="0"/>
              <a:t>Increased promiscuity</a:t>
            </a:r>
          </a:p>
          <a:p>
            <a:pPr lvl="2"/>
            <a:r>
              <a:rPr lang="en-US" sz="2000" dirty="0"/>
              <a:t>Behavior</a:t>
            </a:r>
          </a:p>
          <a:p>
            <a:pPr lvl="2"/>
            <a:r>
              <a:rPr lang="en-US" sz="2000" dirty="0"/>
              <a:t>Dress</a:t>
            </a:r>
          </a:p>
          <a:p>
            <a:pPr lvl="1"/>
            <a:r>
              <a:rPr lang="en-US" sz="2000" dirty="0"/>
              <a:t>Dominating/older BF</a:t>
            </a:r>
          </a:p>
          <a:p>
            <a:pPr lvl="1"/>
            <a:r>
              <a:rPr lang="en-US" sz="2000" dirty="0"/>
              <a:t>“Dates” with diff. men</a:t>
            </a:r>
          </a:p>
        </p:txBody>
      </p:sp>
      <p:sp>
        <p:nvSpPr>
          <p:cNvPr id="6" name="Content Placeholder 5"/>
          <p:cNvSpPr>
            <a:spLocks noGrp="1"/>
          </p:cNvSpPr>
          <p:nvPr>
            <p:ph sz="quarter" idx="14"/>
          </p:nvPr>
        </p:nvSpPr>
        <p:spPr>
          <a:xfrm>
            <a:off x="4474174" y="1299605"/>
            <a:ext cx="4288086" cy="4826875"/>
          </a:xfrm>
        </p:spPr>
        <p:txBody>
          <a:bodyPr>
            <a:normAutofit/>
          </a:bodyPr>
          <a:lstStyle/>
          <a:p>
            <a:r>
              <a:rPr lang="en-US" sz="2000" u="sng" dirty="0"/>
              <a:t>Stranger</a:t>
            </a:r>
          </a:p>
          <a:p>
            <a:pPr lvl="1"/>
            <a:r>
              <a:rPr lang="en-US" sz="2000" dirty="0"/>
              <a:t>S/S physical abuse</a:t>
            </a:r>
          </a:p>
          <a:p>
            <a:pPr lvl="1"/>
            <a:r>
              <a:rPr lang="en-US" sz="2000" dirty="0"/>
              <a:t>Malnutrition</a:t>
            </a:r>
          </a:p>
          <a:p>
            <a:pPr lvl="1"/>
            <a:r>
              <a:rPr lang="en-US" sz="2000" dirty="0"/>
              <a:t>Not allowed to be alone</a:t>
            </a:r>
          </a:p>
          <a:p>
            <a:pPr lvl="1"/>
            <a:r>
              <a:rPr lang="en-US" sz="2000" dirty="0"/>
              <a:t>Not allowed to speak</a:t>
            </a:r>
          </a:p>
          <a:p>
            <a:pPr lvl="1"/>
            <a:r>
              <a:rPr lang="en-US" sz="2000" dirty="0"/>
              <a:t>No personal money</a:t>
            </a:r>
          </a:p>
          <a:p>
            <a:pPr lvl="1"/>
            <a:r>
              <a:rPr lang="en-US" sz="2000" dirty="0"/>
              <a:t>No personal documents</a:t>
            </a:r>
          </a:p>
          <a:p>
            <a:pPr lvl="1"/>
            <a:r>
              <a:rPr lang="en-US" sz="2000" dirty="0"/>
              <a:t>Disoriented</a:t>
            </a:r>
          </a:p>
          <a:p>
            <a:pPr lvl="1"/>
            <a:r>
              <a:rPr lang="en-US" sz="2000" dirty="0"/>
              <a:t>Nervous/Fearful</a:t>
            </a:r>
          </a:p>
          <a:p>
            <a:pPr lvl="1"/>
            <a:r>
              <a:rPr lang="en-US" sz="2000" dirty="0"/>
              <a:t>No eye contact</a:t>
            </a:r>
          </a:p>
        </p:txBody>
      </p:sp>
      <p:sp>
        <p:nvSpPr>
          <p:cNvPr id="4" name="Title 3"/>
          <p:cNvSpPr>
            <a:spLocks noGrp="1"/>
          </p:cNvSpPr>
          <p:nvPr>
            <p:ph type="title"/>
          </p:nvPr>
        </p:nvSpPr>
        <p:spPr>
          <a:xfrm>
            <a:off x="609600" y="177219"/>
            <a:ext cx="7924800" cy="915518"/>
          </a:xfrm>
        </p:spPr>
        <p:txBody>
          <a:bodyPr/>
          <a:lstStyle/>
          <a:p>
            <a:pPr algn="ctr"/>
            <a:r>
              <a:rPr lang="en-US" sz="3600" dirty="0"/>
              <a:t>Possible traffic signs</a:t>
            </a:r>
          </a:p>
        </p:txBody>
      </p:sp>
    </p:spTree>
    <p:extLst>
      <p:ext uri="{BB962C8B-B14F-4D97-AF65-F5344CB8AC3E}">
        <p14:creationId xmlns:p14="http://schemas.microsoft.com/office/powerpoint/2010/main" val="531743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If you see something…</a:t>
            </a:r>
            <a:br>
              <a:rPr lang="en-US" dirty="0"/>
            </a:br>
            <a:r>
              <a:rPr lang="en-US" dirty="0"/>
              <a:t>say something!</a:t>
            </a:r>
          </a:p>
        </p:txBody>
      </p:sp>
      <p:sp>
        <p:nvSpPr>
          <p:cNvPr id="2" name="Content Placeholder 1"/>
          <p:cNvSpPr>
            <a:spLocks noGrp="1"/>
          </p:cNvSpPr>
          <p:nvPr>
            <p:ph sz="quarter" idx="13"/>
          </p:nvPr>
        </p:nvSpPr>
        <p:spPr>
          <a:xfrm>
            <a:off x="3124923" y="1432406"/>
            <a:ext cx="5572398" cy="4952966"/>
          </a:xfrm>
        </p:spPr>
        <p:txBody>
          <a:bodyPr>
            <a:normAutofit fontScale="62500" lnSpcReduction="20000"/>
          </a:bodyPr>
          <a:lstStyle/>
          <a:p>
            <a:pPr marL="45720" indent="0" algn="ctr">
              <a:buNone/>
            </a:pPr>
            <a:r>
              <a:rPr lang="en-US" sz="5100" dirty="0"/>
              <a:t> 1-888-373-7888</a:t>
            </a:r>
          </a:p>
          <a:p>
            <a:pPr marL="45720" indent="0" algn="ctr">
              <a:buNone/>
            </a:pPr>
            <a:r>
              <a:rPr lang="en-US" sz="5100" dirty="0"/>
              <a:t> National HT Hotline</a:t>
            </a:r>
          </a:p>
          <a:p>
            <a:pPr marL="45720" indent="0" algn="ctr">
              <a:buNone/>
            </a:pPr>
            <a:endParaRPr lang="en-US" sz="5100" dirty="0"/>
          </a:p>
          <a:p>
            <a:pPr marL="45720" indent="0" algn="ctr">
              <a:buNone/>
            </a:pPr>
            <a:r>
              <a:rPr lang="en-US" sz="5100" dirty="0"/>
              <a:t>1-800-770-1650</a:t>
            </a:r>
          </a:p>
          <a:p>
            <a:pPr marL="45720" indent="0" algn="ctr">
              <a:buNone/>
            </a:pPr>
            <a:r>
              <a:rPr lang="en-US" sz="5100" dirty="0"/>
              <a:t>Iowa Hotline</a:t>
            </a:r>
          </a:p>
          <a:p>
            <a:pPr marL="45720" indent="0" algn="ctr">
              <a:buNone/>
            </a:pPr>
            <a:endParaRPr lang="en-US" sz="5100" dirty="0"/>
          </a:p>
          <a:p>
            <a:pPr marL="45720" indent="0" algn="ctr">
              <a:buNone/>
            </a:pPr>
            <a:r>
              <a:rPr lang="en-US" sz="5100" dirty="0"/>
              <a:t>319-536-2027</a:t>
            </a:r>
          </a:p>
          <a:p>
            <a:pPr marL="45720" indent="0" algn="ctr">
              <a:buNone/>
            </a:pPr>
            <a:r>
              <a:rPr lang="en-US" sz="5100" dirty="0"/>
              <a:t>Mercy Medical Center</a:t>
            </a:r>
          </a:p>
          <a:p>
            <a:pPr algn="ctr"/>
            <a:endParaRPr lang="en-US" sz="4400" dirty="0"/>
          </a:p>
        </p:txBody>
      </p:sp>
      <p:pic>
        <p:nvPicPr>
          <p:cNvPr id="4" name="Picture 3" descr="th-16.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765668"/>
            <a:ext cx="3400687" cy="2259951"/>
          </a:xfrm>
          <a:prstGeom prst="rect">
            <a:avLst/>
          </a:prstGeom>
        </p:spPr>
      </p:pic>
    </p:spTree>
    <p:extLst>
      <p:ext uri="{BB962C8B-B14F-4D97-AF65-F5344CB8AC3E}">
        <p14:creationId xmlns:p14="http://schemas.microsoft.com/office/powerpoint/2010/main" val="872864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0"/>
            <a:ext cx="7924800" cy="797372"/>
          </a:xfrm>
        </p:spPr>
        <p:txBody>
          <a:bodyPr/>
          <a:lstStyle/>
          <a:p>
            <a:pPr algn="ctr"/>
            <a:r>
              <a:rPr lang="en-US" sz="3600" i="1" dirty="0"/>
              <a:t>CHAINs interrupted</a:t>
            </a:r>
          </a:p>
        </p:txBody>
      </p:sp>
      <p:sp>
        <p:nvSpPr>
          <p:cNvPr id="2" name="Content Placeholder 1"/>
          <p:cNvSpPr>
            <a:spLocks noGrp="1"/>
          </p:cNvSpPr>
          <p:nvPr>
            <p:ph sz="quarter" idx="13"/>
          </p:nvPr>
        </p:nvSpPr>
        <p:spPr>
          <a:xfrm>
            <a:off x="380999" y="915631"/>
            <a:ext cx="8407893" cy="5649598"/>
          </a:xfrm>
        </p:spPr>
        <p:txBody>
          <a:bodyPr>
            <a:noAutofit/>
          </a:bodyPr>
          <a:lstStyle/>
          <a:p>
            <a:r>
              <a:rPr lang="en-US" sz="1600" dirty="0"/>
              <a:t>Volunteers</a:t>
            </a:r>
          </a:p>
          <a:p>
            <a:pPr lvl="1"/>
            <a:r>
              <a:rPr lang="en-US" sz="1600" dirty="0"/>
              <a:t>Speaker’s Bureau</a:t>
            </a:r>
          </a:p>
          <a:p>
            <a:pPr lvl="2"/>
            <a:r>
              <a:rPr lang="en-US" sz="1600" dirty="0"/>
              <a:t>Request a speaker for your work, church, organization, etc. </a:t>
            </a:r>
          </a:p>
          <a:p>
            <a:pPr lvl="2"/>
            <a:r>
              <a:rPr lang="en-US" sz="1600" dirty="0"/>
              <a:t>Hotel/Motel Project</a:t>
            </a:r>
          </a:p>
          <a:p>
            <a:pPr lvl="2"/>
            <a:r>
              <a:rPr lang="en-US" sz="1600" dirty="0"/>
              <a:t>School Project</a:t>
            </a:r>
          </a:p>
          <a:p>
            <a:pPr lvl="1"/>
            <a:r>
              <a:rPr lang="en-US" sz="1600" dirty="0"/>
              <a:t>Events</a:t>
            </a:r>
          </a:p>
          <a:p>
            <a:pPr lvl="2"/>
            <a:r>
              <a:rPr lang="en-US" sz="1600" dirty="0"/>
              <a:t>Parades, booths, small fundraisers</a:t>
            </a:r>
          </a:p>
          <a:p>
            <a:pPr lvl="1"/>
            <a:r>
              <a:rPr lang="en-US" sz="1600" dirty="0"/>
              <a:t>Fundraising</a:t>
            </a:r>
          </a:p>
          <a:p>
            <a:pPr lvl="2"/>
            <a:r>
              <a:rPr lang="en-US" sz="1600" dirty="0"/>
              <a:t>Freedom Gala, Freedom Ride, Stuff Etc., Amazon Smile</a:t>
            </a:r>
          </a:p>
          <a:p>
            <a:pPr lvl="2"/>
            <a:r>
              <a:rPr lang="en-US" sz="1600" dirty="0"/>
              <a:t> Individual fundraisers</a:t>
            </a:r>
          </a:p>
          <a:p>
            <a:pPr lvl="1"/>
            <a:r>
              <a:rPr lang="en-US" sz="1600" dirty="0"/>
              <a:t>Missions</a:t>
            </a:r>
          </a:p>
          <a:p>
            <a:pPr lvl="2"/>
            <a:r>
              <a:rPr lang="en-US" sz="1600" dirty="0"/>
              <a:t>Local (Safe Families, Outreach)</a:t>
            </a:r>
          </a:p>
          <a:p>
            <a:pPr lvl="2"/>
            <a:r>
              <a:rPr lang="en-US" sz="1600" dirty="0"/>
              <a:t>National (Chicago, Super Bowl)</a:t>
            </a:r>
          </a:p>
          <a:p>
            <a:pPr lvl="2"/>
            <a:r>
              <a:rPr lang="en-US" sz="1600" dirty="0"/>
              <a:t>International (Guatemala, SE Asia)</a:t>
            </a:r>
          </a:p>
          <a:p>
            <a:pPr lvl="1"/>
            <a:r>
              <a:rPr lang="en-US" sz="1600" dirty="0">
                <a:hlinkClick r:id="rId2">
                  <a:extLst>
                    <a:ext uri="{A12FA001-AC4F-418D-AE19-62706E023703}">
                      <ahyp:hlinkClr xmlns="" xmlns:ahyp="http://schemas.microsoft.com/office/drawing/2018/hyperlinkcolor" val="tx"/>
                    </a:ext>
                  </a:extLst>
                </a:hlinkClick>
              </a:rPr>
              <a:t>linda@chainsinterrupted.com</a:t>
            </a:r>
            <a:endParaRPr lang="en-US" sz="1600" dirty="0"/>
          </a:p>
          <a:p>
            <a:pPr lvl="1"/>
            <a:endParaRPr lang="en-US" sz="1600" dirty="0"/>
          </a:p>
        </p:txBody>
      </p:sp>
    </p:spTree>
    <p:extLst>
      <p:ext uri="{BB962C8B-B14F-4D97-AF65-F5344CB8AC3E}">
        <p14:creationId xmlns:p14="http://schemas.microsoft.com/office/powerpoint/2010/main" val="2069238922"/>
      </p:ext>
    </p:extLst>
  </p:cSld>
  <p:clrMapOvr>
    <a:masterClrMapping/>
  </p:clrMapOvr>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2DDA3D171EF974BB4DCB1BB816135B6" ma:contentTypeVersion="31" ma:contentTypeDescription="Create a new document." ma:contentTypeScope="" ma:versionID="3075b475fde8ce10221bf35ac985b0d7">
  <xsd:schema xmlns:xsd="http://www.w3.org/2001/XMLSchema" xmlns:xs="http://www.w3.org/2001/XMLSchema" xmlns:p="http://schemas.microsoft.com/office/2006/metadata/properties" xmlns:ns3="f35b6a3d-bbef-4361-978b-d153da93fbec" xmlns:ns4="71aafc2f-a123-4bdf-a2bf-8ee0fca95193" targetNamespace="http://schemas.microsoft.com/office/2006/metadata/properties" ma:root="true" ma:fieldsID="2cd1b94187ecdd63fba3bd14420f0d1e" ns3:_="" ns4:_="">
    <xsd:import namespace="f35b6a3d-bbef-4361-978b-d153da93fbec"/>
    <xsd:import namespace="71aafc2f-a123-4bdf-a2bf-8ee0fca95193"/>
    <xsd:element name="properties">
      <xsd:complexType>
        <xsd:sequence>
          <xsd:element name="documentManagement">
            <xsd:complexType>
              <xsd:all>
                <xsd:element ref="ns3:NotebookType" minOccurs="0"/>
                <xsd:element ref="ns3:FolderType" minOccurs="0"/>
                <xsd:element ref="ns3:CultureName" minOccurs="0"/>
                <xsd:element ref="ns3:AppVersion" minOccurs="0"/>
                <xsd:element ref="ns3:TeamsChannelId" minOccurs="0"/>
                <xsd:element ref="ns3:Owner" minOccurs="0"/>
                <xsd:element ref="ns3:Math_Settings" minOccurs="0"/>
                <xsd:element ref="ns3:DefaultSectionNames" minOccurs="0"/>
                <xsd:element ref="ns3:Templates" minOccurs="0"/>
                <xsd:element ref="ns3:Teachers" minOccurs="0"/>
                <xsd:element ref="ns3:Students" minOccurs="0"/>
                <xsd:element ref="ns3:Student_Groups" minOccurs="0"/>
                <xsd:element ref="ns3:Distribution_Groups" minOccurs="0"/>
                <xsd:element ref="ns3:LMS_Mapping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3:IsNotebook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5b6a3d-bbef-4361-978b-d153da93fbec"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Teachers" ma:index="17"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8"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9"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Teachers" ma:index="22" nillable="true" ma:displayName="Invited Teachers" ma:internalName="Invited_Teachers">
      <xsd:simpleType>
        <xsd:restriction base="dms:Note">
          <xsd:maxLength value="255"/>
        </xsd:restriction>
      </xsd:simpleType>
    </xsd:element>
    <xsd:element name="Invited_Students" ma:index="23" nillable="true" ma:displayName="Invited Students" ma:internalName="Invited_Student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Teacher_Only_SectionGroup" ma:index="25" nillable="true" ma:displayName="Has Teacher Only SectionGroup" ma:internalName="Has_Teacher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ServiceDateTaken" ma:index="35" nillable="true" ma:displayName="MediaServiceDateTaken" ma:hidden="true" ma:internalName="MediaServiceDateTaken" ma:readOnly="true">
      <xsd:simpleType>
        <xsd:restriction base="dms:Text"/>
      </xsd:simpleType>
    </xsd:element>
    <xsd:element name="MediaServiceAutoTags" ma:index="36" nillable="true" ma:displayName="Tags" ma:internalName="MediaServiceAutoTags" ma:readOnly="true">
      <xsd:simpleType>
        <xsd:restriction base="dms:Text"/>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afc2f-a123-4bdf-a2bf-8ee0fca95193"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element name="SharingHintHash" ma:index="3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MS_Mappings xmlns="f35b6a3d-bbef-4361-978b-d153da93fbec" xsi:nil="true"/>
    <NotebookType xmlns="f35b6a3d-bbef-4361-978b-d153da93fbec" xsi:nil="true"/>
    <Distribution_Groups xmlns="f35b6a3d-bbef-4361-978b-d153da93fbec" xsi:nil="true"/>
    <Math_Settings xmlns="f35b6a3d-bbef-4361-978b-d153da93fbec" xsi:nil="true"/>
    <DefaultSectionNames xmlns="f35b6a3d-bbef-4361-978b-d153da93fbec" xsi:nil="true"/>
    <Invited_Teachers xmlns="f35b6a3d-bbef-4361-978b-d153da93fbec" xsi:nil="true"/>
    <Invited_Students xmlns="f35b6a3d-bbef-4361-978b-d153da93fbec" xsi:nil="true"/>
    <FolderType xmlns="f35b6a3d-bbef-4361-978b-d153da93fbec" xsi:nil="true"/>
    <Owner xmlns="f35b6a3d-bbef-4361-978b-d153da93fbec">
      <UserInfo>
        <DisplayName/>
        <AccountId xsi:nil="true"/>
        <AccountType/>
      </UserInfo>
    </Owner>
    <Student_Groups xmlns="f35b6a3d-bbef-4361-978b-d153da93fbec">
      <UserInfo>
        <DisplayName/>
        <AccountId xsi:nil="true"/>
        <AccountType/>
      </UserInfo>
    </Student_Groups>
    <Is_Collaboration_Space_Locked xmlns="f35b6a3d-bbef-4361-978b-d153da93fbec" xsi:nil="true"/>
    <Students xmlns="f35b6a3d-bbef-4361-978b-d153da93fbec">
      <UserInfo>
        <DisplayName/>
        <AccountId xsi:nil="true"/>
        <AccountType/>
      </UserInfo>
    </Students>
    <Templates xmlns="f35b6a3d-bbef-4361-978b-d153da93fbec" xsi:nil="true"/>
    <TeamsChannelId xmlns="f35b6a3d-bbef-4361-978b-d153da93fbec" xsi:nil="true"/>
    <IsNotebookLocked xmlns="f35b6a3d-bbef-4361-978b-d153da93fbec" xsi:nil="true"/>
    <CultureName xmlns="f35b6a3d-bbef-4361-978b-d153da93fbec" xsi:nil="true"/>
    <Self_Registration_Enabled xmlns="f35b6a3d-bbef-4361-978b-d153da93fbec" xsi:nil="true"/>
    <Has_Teacher_Only_SectionGroup xmlns="f35b6a3d-bbef-4361-978b-d153da93fbec" xsi:nil="true"/>
    <AppVersion xmlns="f35b6a3d-bbef-4361-978b-d153da93fbec" xsi:nil="true"/>
    <Teachers xmlns="f35b6a3d-bbef-4361-978b-d153da93fbec">
      <UserInfo>
        <DisplayName/>
        <AccountId xsi:nil="true"/>
        <AccountType/>
      </UserInfo>
    </Teachers>
  </documentManagement>
</p:properties>
</file>

<file path=customXml/itemProps1.xml><?xml version="1.0" encoding="utf-8"?>
<ds:datastoreItem xmlns:ds="http://schemas.openxmlformats.org/officeDocument/2006/customXml" ds:itemID="{EF84894C-089B-4A4F-A9EB-7640D8B2382B}">
  <ds:schemaRefs>
    <ds:schemaRef ds:uri="http://schemas.microsoft.com/sharepoint/v3/contenttype/forms"/>
  </ds:schemaRefs>
</ds:datastoreItem>
</file>

<file path=customXml/itemProps2.xml><?xml version="1.0" encoding="utf-8"?>
<ds:datastoreItem xmlns:ds="http://schemas.openxmlformats.org/officeDocument/2006/customXml" ds:itemID="{6BF9B406-2F68-4F0D-A41B-76E4918DBE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5b6a3d-bbef-4361-978b-d153da93fbec"/>
    <ds:schemaRef ds:uri="71aafc2f-a123-4bdf-a2bf-8ee0fca951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0F406E-CEAD-4D98-9312-E2B3E99E35BB}">
  <ds:schemaRefs>
    <ds:schemaRef ds:uri="http://schemas.microsoft.com/office/2006/documentManagement/types"/>
    <ds:schemaRef ds:uri="71aafc2f-a123-4bdf-a2bf-8ee0fca9519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purl.org/dc/elements/1.1/"/>
    <ds:schemaRef ds:uri="f35b6a3d-bbef-4361-978b-d153da93fbe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Horizon.thmx</Template>
  <TotalTime>5491</TotalTime>
  <Words>2596</Words>
  <Application>Microsoft Office PowerPoint</Application>
  <PresentationFormat>On-screen Show (4:3)</PresentationFormat>
  <Paragraphs>221</Paragraphs>
  <Slides>25</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Arial Narrow</vt:lpstr>
      <vt:lpstr>Avenir Black Oblique</vt:lpstr>
      <vt:lpstr>Calibri</vt:lpstr>
      <vt:lpstr>Lucida Handwriting</vt:lpstr>
      <vt:lpstr>Times New Roman</vt:lpstr>
      <vt:lpstr>Horizon</vt:lpstr>
      <vt:lpstr>Breaking the Chains of Human Trafficking</vt:lpstr>
      <vt:lpstr>What is Human Trafficking?</vt:lpstr>
      <vt:lpstr>What is human trafficking?</vt:lpstr>
      <vt:lpstr>PowerPoint Presentation</vt:lpstr>
      <vt:lpstr>Global perspective</vt:lpstr>
      <vt:lpstr>PowerPoint Presentation</vt:lpstr>
      <vt:lpstr>PowerPoint Presentation</vt:lpstr>
      <vt:lpstr>Sad statistics</vt:lpstr>
      <vt:lpstr>Can you recognize a trafficker?</vt:lpstr>
      <vt:lpstr>What do Traffickers look like? </vt:lpstr>
      <vt:lpstr>PowerPoint Presentation</vt:lpstr>
      <vt:lpstr>“where” do they target?</vt:lpstr>
      <vt:lpstr>PowerPoint Presentation</vt:lpstr>
      <vt:lpstr>“Where” do they target?</vt:lpstr>
      <vt:lpstr>PowerPoint Presentation</vt:lpstr>
      <vt:lpstr>True or false?</vt:lpstr>
      <vt:lpstr>PowerPoint Presentation</vt:lpstr>
      <vt:lpstr>PowerPoint Presentation</vt:lpstr>
      <vt:lpstr>PowerPoint Presentation</vt:lpstr>
      <vt:lpstr>PowerPoint Presentation</vt:lpstr>
      <vt:lpstr>A Big Contributing Problem</vt:lpstr>
      <vt:lpstr>PowerPoint Presentation</vt:lpstr>
      <vt:lpstr>Possible traffic signs</vt:lpstr>
      <vt:lpstr>If you see something… say something!</vt:lpstr>
      <vt:lpstr>CHAINs interrupted</vt:lpstr>
    </vt:vector>
  </TitlesOfParts>
  <Company>World Missions Plus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2</dc:title>
  <dc:creator>Teresa Davidson</dc:creator>
  <cp:lastModifiedBy>Brenda Wichhart</cp:lastModifiedBy>
  <cp:revision>168</cp:revision>
  <cp:lastPrinted>2018-09-10T21:30:08Z</cp:lastPrinted>
  <dcterms:created xsi:type="dcterms:W3CDTF">2015-07-13T02:44:00Z</dcterms:created>
  <dcterms:modified xsi:type="dcterms:W3CDTF">2020-01-17T15:18:57Z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0x01010022DDA3D171EF974BB4DCB1BB816135B6</vt:lpwstr>
  </property>
</Properties>
</file>